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Shadows Into Light Two"/>
      <p:regular r:id="rId18"/>
    </p:embeddedFont>
    <p:embeddedFont>
      <p:font typeface="Shadows Into Light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ShadowsIntoLight-regular.fntdata"/><Relationship Id="rId6" Type="http://schemas.openxmlformats.org/officeDocument/2006/relationships/slide" Target="slides/slide2.xml"/><Relationship Id="rId18" Type="http://schemas.openxmlformats.org/officeDocument/2006/relationships/font" Target="fonts/ShadowsIntoLightTw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Chromebook is web based. It does not have a hard drive. It relies on the google drive.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Pin things that you use often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Unpin things that you do not want students to use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Pin things that you use often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Unpin things that you do not want students to use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TVqe8ieqz10" TargetMode="External"/><Relationship Id="rId4" Type="http://schemas.openxmlformats.org/officeDocument/2006/relationships/image" Target="../media/image1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KZPaOlsWzv8" TargetMode="Externa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2000"/>
          </a:blip>
          <a:srcRect b="29358" l="0" r="29770" t="0"/>
          <a:stretch/>
        </p:blipFill>
        <p:spPr>
          <a:xfrm>
            <a:off x="3093198" y="1108675"/>
            <a:ext cx="5750475" cy="3836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121325" y="2332625"/>
            <a:ext cx="6442500" cy="121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7200">
                <a:latin typeface="Shadows Into Light"/>
                <a:ea typeface="Shadows Into Light"/>
                <a:cs typeface="Shadows Into Light"/>
                <a:sym typeface="Shadows Into Light"/>
              </a:rPr>
              <a:t>Chromebook Basics-</a:t>
            </a:r>
            <a:endParaRPr sz="72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 sz="7200">
                <a:latin typeface="Shadows Into Light"/>
                <a:ea typeface="Shadows Into Light"/>
                <a:cs typeface="Shadows Into Light"/>
                <a:sym typeface="Shadows Into Light"/>
              </a:rPr>
              <a:t>Teachers</a:t>
            </a:r>
            <a:endParaRPr sz="72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11700" y="184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The Web Store</a:t>
            </a:r>
            <a:endParaRPr sz="4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7300" y="1143400"/>
            <a:ext cx="662940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311700" y="1697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Finding Apps</a:t>
            </a:r>
            <a:endParaRPr sz="4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28" name="Google Shape;12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6541" y="1216788"/>
            <a:ext cx="6150929" cy="328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b="1" lang="en" sz="3600">
                <a:latin typeface="Shadows Into Light"/>
                <a:ea typeface="Shadows Into Light"/>
                <a:cs typeface="Shadows Into Light"/>
                <a:sym typeface="Shadows Into Light"/>
              </a:rPr>
              <a:t>Snap and Read</a:t>
            </a:r>
            <a:endParaRPr b="1" sz="3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000">
                <a:latin typeface="Shadows Into Light"/>
                <a:ea typeface="Shadows Into Light"/>
                <a:cs typeface="Shadows Into Light"/>
                <a:sym typeface="Shadows Into Light"/>
              </a:rPr>
              <a:t>reading tool to meet </a:t>
            </a:r>
            <a:endParaRPr b="1" sz="2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latin typeface="Shadows Into Light"/>
                <a:ea typeface="Shadows Into Light"/>
                <a:cs typeface="Shadows Into Light"/>
                <a:sym typeface="Shadows Into Light"/>
              </a:rPr>
              <a:t>student needs</a:t>
            </a:r>
            <a:endParaRPr b="1" sz="31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3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34" name="Google Shape;13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70864" y="1759050"/>
            <a:ext cx="1625400" cy="162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378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Suggested Apps</a:t>
            </a:r>
            <a:endParaRPr b="1" sz="4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600" u="sng">
                <a:latin typeface="Shadows Into Light"/>
                <a:ea typeface="Shadows Into Light"/>
                <a:cs typeface="Shadows Into Light"/>
                <a:sym typeface="Shadows Into Light"/>
              </a:rPr>
              <a:t>HELP?</a:t>
            </a:r>
            <a:endParaRPr b="1" sz="3600" u="sng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444100" y="1319375"/>
            <a:ext cx="7650000" cy="11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dows Into Light"/>
              <a:buChar char="●"/>
            </a:pPr>
            <a:r>
              <a:rPr b="1" i="0" lang="en" sz="2000" u="none" cap="none" strike="noStrik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Restart the device</a:t>
            </a:r>
            <a:endParaRPr b="1" i="0" sz="2000" u="none" cap="none" strike="noStrike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dows Into Light"/>
              <a:buChar char="●"/>
            </a:pPr>
            <a:r>
              <a:rPr b="1" i="0" lang="en" sz="2000" u="none" cap="none" strike="noStrik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Put in an IncidentIQ Ticket</a:t>
            </a:r>
            <a:endParaRPr b="1" i="0" sz="2000" u="none" cap="none" strike="noStrike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hadows Into Light"/>
              <a:buChar char="●"/>
            </a:pPr>
            <a:r>
              <a:rPr b="1" i="0" lang="en" sz="2000" u="none" cap="none" strike="noStrik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Email your OSTR</a:t>
            </a:r>
            <a:endParaRPr b="1" i="0" sz="2000" u="none" cap="none" strike="noStrike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54247" y="1452425"/>
            <a:ext cx="2085099" cy="148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5"/>
          <p:cNvSpPr txBox="1"/>
          <p:nvPr/>
        </p:nvSpPr>
        <p:spPr>
          <a:xfrm>
            <a:off x="470175" y="3186175"/>
            <a:ext cx="75195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Who is the On-Site Tech Resource (OSTR)? -</a:t>
            </a:r>
            <a:r>
              <a:rPr b="0" i="0" lang="en" sz="2000" u="none" cap="none" strike="noStrike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b="0" i="0" lang="en" sz="1800" u="none" cap="none" strike="noStrik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Main point of contact for tech issues at the school, submit tickets on behalf of others in the building, attend a few basic trainings</a:t>
            </a:r>
            <a:endParaRPr b="0" i="0" sz="1800" u="none" cap="none" strike="noStrike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 amt="50000"/>
          </a:blip>
          <a:srcRect b="0" l="0" r="0" t="0"/>
          <a:stretch/>
        </p:blipFill>
        <p:spPr>
          <a:xfrm>
            <a:off x="2272850" y="298538"/>
            <a:ext cx="4819450" cy="45464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0" y="782375"/>
            <a:ext cx="8520600" cy="971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Chromebook Session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">
                <a:latin typeface="Shadows Into Light"/>
                <a:ea typeface="Shadows Into Light"/>
                <a:cs typeface="Shadows Into Light"/>
                <a:sym typeface="Shadows Into Light"/>
              </a:rPr>
              <a:t>Agenda</a:t>
            </a:r>
            <a:endParaRPr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108875" y="201607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latin typeface="Shadows Into Light"/>
                <a:ea typeface="Shadows Into Light"/>
                <a:cs typeface="Shadows Into Light"/>
                <a:sym typeface="Shadows Into Light"/>
              </a:rPr>
              <a:t>-What is a chromebook?</a:t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latin typeface="Shadows Into Light"/>
                <a:ea typeface="Shadows Into Light"/>
                <a:cs typeface="Shadows Into Light"/>
                <a:sym typeface="Shadows Into Light"/>
              </a:rPr>
              <a:t>-Chromebook management</a:t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latin typeface="Shadows Into Light"/>
                <a:ea typeface="Shadows Into Light"/>
                <a:cs typeface="Shadows Into Light"/>
                <a:sym typeface="Shadows Into Light"/>
              </a:rPr>
              <a:t>-Apps and uses</a:t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63025" y="8505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000">
                <a:latin typeface="Shadows Into Light"/>
                <a:ea typeface="Shadows Into Light"/>
                <a:cs typeface="Shadows Into Light"/>
                <a:sym typeface="Shadows Into Light"/>
              </a:rPr>
              <a:t>What is a chromebook?</a:t>
            </a:r>
            <a:endParaRPr sz="30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descr="Chromebooks are built and optimized for the web, so you get a faster, simpler and more secure experience without all the headaches of ordinary computers. Take a look: http://www.google.com/chromebook" id="68" name="Google Shape;68;p15" title="Introducing the Chromebook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35375" y="633775"/>
            <a:ext cx="5423000" cy="40672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311700" y="1843535"/>
            <a:ext cx="28095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Chromebooks are laptops that use Google's Chrome operating system (unlike a MAC OS or Windows). It's primarily used to navigate in the Chrome web browser and to work from web-based applications through Google Drive like Google Docs, Slides, and Sheets. Its storage is in the cloud rather than on the machine itself.</a:t>
            </a:r>
            <a:endParaRPr b="0" i="0" sz="1400" u="none" cap="none" strike="noStrike">
              <a:solidFill>
                <a:srgbClr val="00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746375" y="604375"/>
            <a:ext cx="73239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600">
                <a:latin typeface="Shadows Into Light"/>
                <a:ea typeface="Shadows Into Light"/>
                <a:cs typeface="Shadows Into Light"/>
                <a:sym typeface="Shadows Into Light"/>
              </a:rPr>
              <a:t>How is a chromebook different from any other device?</a:t>
            </a:r>
            <a:endParaRPr sz="36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38488" y="2039425"/>
            <a:ext cx="286702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693682" y="198700"/>
            <a:ext cx="7993717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Google Workspace – </a:t>
            </a:r>
            <a:br>
              <a:rPr b="1" lang="en" sz="4800"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r>
              <a:rPr b="1" lang="en" sz="1800">
                <a:latin typeface="Shadows Into Light"/>
                <a:ea typeface="Shadows Into Light"/>
                <a:cs typeface="Shadows Into Light"/>
                <a:sym typeface="Shadows Into Light"/>
              </a:rPr>
              <a:t>A Web-based set of productivity applications from Google.</a:t>
            </a:r>
            <a:endParaRPr b="1" sz="1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1389124" y="1681475"/>
            <a:ext cx="7618800" cy="7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1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Google Drive </a:t>
            </a:r>
            <a:r>
              <a:rPr b="1" lang="en" sz="2100">
                <a:solidFill>
                  <a:srgbClr val="00000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-</a:t>
            </a:r>
            <a:r>
              <a:rPr b="1" lang="en" sz="2100">
                <a:solidFill>
                  <a:srgbClr val="00314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b="1" lang="en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Google Drive is a file storage and synchronization service developed by Google. Google Drive allows users to store files on their servers, synchronize files across devices, and share files.</a:t>
            </a:r>
            <a:endParaRPr b="1">
              <a:solidFill>
                <a:schemeClr val="dk1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100">
              <a:solidFill>
                <a:srgbClr val="00314B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3000">
              <a:highlight>
                <a:srgbClr val="FFFF00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287" y="1616200"/>
            <a:ext cx="710725" cy="7083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1389125" y="2912050"/>
            <a:ext cx="745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Google Docs -</a:t>
            </a:r>
            <a:r>
              <a:rPr b="1" i="0" lang="en" sz="2100" u="none" cap="none" strike="noStrik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b="1" i="0" lang="en" sz="1800" u="none" cap="none" strike="noStrik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Google Docs is a word processor included as part of a free, web-based software office suite offered by Google within its Google Drive service.</a:t>
            </a:r>
            <a:endParaRPr b="0" i="0" sz="1800" u="none" cap="none" strike="noStrike">
              <a:solidFill>
                <a:srgbClr val="00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3513" y="2693900"/>
            <a:ext cx="1076250" cy="1008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1488025" y="1629275"/>
            <a:ext cx="7454100" cy="7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2500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Google Slides</a:t>
            </a:r>
            <a:r>
              <a:rPr b="1" lang="en" sz="2500">
                <a:solidFill>
                  <a:srgbClr val="000000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 -</a:t>
            </a:r>
            <a:r>
              <a:rPr b="1" lang="en" sz="2500">
                <a:solidFill>
                  <a:srgbClr val="00314B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b="1" lang="en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Google Slides is a presentation program included as part of a free, web-based software office suite offered by Google within its Google Drive service.</a:t>
            </a:r>
            <a:endParaRPr b="1" sz="2500">
              <a:solidFill>
                <a:srgbClr val="00314B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3000"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3000">
              <a:highlight>
                <a:srgbClr val="FFFF00"/>
              </a:highlight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1488025" y="2899000"/>
            <a:ext cx="7454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rPr>
              <a:t>Google Sheets - </a:t>
            </a:r>
            <a:r>
              <a:rPr b="1" i="0" lang="en" sz="1800" u="none" cap="none" strike="noStrik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Google Sheets is a spreadsheet included as part of a free, web-based software office suite offered by Google within its Google Drive service.</a:t>
            </a:r>
            <a:endParaRPr b="0" i="0" sz="1800" u="none" cap="none" strike="noStrike">
              <a:solidFill>
                <a:srgbClr val="00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332" y="1432775"/>
            <a:ext cx="1253806" cy="11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1325" y="2796875"/>
            <a:ext cx="1147175" cy="10634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/>
          <p:nvPr/>
        </p:nvSpPr>
        <p:spPr>
          <a:xfrm>
            <a:off x="693683" y="50812"/>
            <a:ext cx="7993717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i="0" lang="en" sz="4800" u="none" cap="none" strike="noStrik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Google Workspace – </a:t>
            </a:r>
            <a:br>
              <a:rPr b="1" i="0" lang="en" sz="4800" u="none" cap="none" strike="noStrik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</a:br>
            <a:r>
              <a:rPr b="1" i="0" lang="en" sz="1800" u="none" cap="none" strike="noStrike">
                <a:solidFill>
                  <a:schemeClr val="dk1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A Web-based set of productivity applications from Google.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227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The Shelf</a:t>
            </a:r>
            <a:endParaRPr sz="4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325" y="1184600"/>
            <a:ext cx="7541625" cy="348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9"/>
          <p:cNvSpPr/>
          <p:nvPr/>
        </p:nvSpPr>
        <p:spPr>
          <a:xfrm>
            <a:off x="7673950" y="2093200"/>
            <a:ext cx="1375500" cy="343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2277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The Shelf</a:t>
            </a:r>
            <a:endParaRPr sz="4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325" y="1184600"/>
            <a:ext cx="7541625" cy="348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/>
          <p:nvPr/>
        </p:nvSpPr>
        <p:spPr>
          <a:xfrm>
            <a:off x="7650750" y="3710775"/>
            <a:ext cx="1375500" cy="3438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311700" y="184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4800">
                <a:latin typeface="Shadows Into Light"/>
                <a:ea typeface="Shadows Into Light"/>
                <a:cs typeface="Shadows Into Light"/>
                <a:sym typeface="Shadows Into Light"/>
              </a:rPr>
              <a:t>Management...</a:t>
            </a:r>
            <a:endParaRPr sz="4800"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13" name="Google Shape;113;p21"/>
          <p:cNvSpPr txBox="1"/>
          <p:nvPr/>
        </p:nvSpPr>
        <p:spPr>
          <a:xfrm>
            <a:off x="535450" y="1345475"/>
            <a:ext cx="27936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FF161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Sample Student</a:t>
            </a:r>
            <a:endParaRPr b="0" i="0" sz="2400" u="none" cap="none" strike="noStrike">
              <a:solidFill>
                <a:srgbClr val="00000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14" name="Google Shape;114;p21"/>
          <p:cNvSpPr txBox="1"/>
          <p:nvPr/>
        </p:nvSpPr>
        <p:spPr>
          <a:xfrm>
            <a:off x="692100" y="1912500"/>
            <a:ext cx="2793600" cy="23181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rgbClr val="00353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John Smith</a:t>
            </a:r>
            <a:endParaRPr b="0" i="0" sz="1600" u="none" cap="none" strike="noStrike">
              <a:solidFill>
                <a:srgbClr val="00353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600" u="none" cap="none" strike="noStrike">
                <a:solidFill>
                  <a:srgbClr val="00353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Student ID #1234567</a:t>
            </a:r>
            <a:endParaRPr b="0" i="0" sz="1600" u="none" cap="none" strike="noStrike">
              <a:solidFill>
                <a:srgbClr val="00353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rgbClr val="00353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Username:</a:t>
            </a:r>
            <a:r>
              <a:rPr b="0" i="0" lang="en" sz="1600" u="none" cap="none" strike="noStrike">
                <a:solidFill>
                  <a:srgbClr val="00353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S1234567@student.knoxschools.org</a:t>
            </a:r>
            <a:endParaRPr b="0" i="0" sz="1600" u="none" cap="none" strike="noStrike">
              <a:solidFill>
                <a:srgbClr val="00353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600" u="none" cap="none" strike="noStrike">
                <a:solidFill>
                  <a:srgbClr val="00353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Password:</a:t>
            </a:r>
            <a:r>
              <a:rPr b="0" i="0" lang="en" sz="1600" u="none" cap="none" strike="noStrike">
                <a:solidFill>
                  <a:srgbClr val="003538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JS4567kcs</a:t>
            </a:r>
            <a:endParaRPr b="0" i="0" sz="1600" u="none" cap="none" strike="noStrike">
              <a:solidFill>
                <a:srgbClr val="003538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1"/>
          <p:cNvSpPr txBox="1"/>
          <p:nvPr/>
        </p:nvSpPr>
        <p:spPr>
          <a:xfrm>
            <a:off x="4680225" y="1312775"/>
            <a:ext cx="3263700" cy="4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en" sz="2100" u="none" cap="none" strike="noStrike">
                <a:solidFill>
                  <a:srgbClr val="FF1616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Reset a Student Password</a:t>
            </a:r>
            <a:endParaRPr b="0" i="0" sz="2400" u="none" cap="none" strike="noStrike">
              <a:solidFill>
                <a:srgbClr val="FF1616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116" name="Google Shape;116;p21" title="Resetting a Student Password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5025" y="1782875"/>
            <a:ext cx="3632774" cy="272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