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47f17045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47f17045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c2786e8f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c2786e8f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c2786e8f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c2786e8f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c86722fb7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c86722fb7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6699714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6699714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c6699714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c6699714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c86722fb7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c86722fb7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c6699714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c6699714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c67a8da2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c67a8da2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c6699714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c6699714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c2786e883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c2786e883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c6699714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c6699714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c67a8da2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c67a8da2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c6699714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c6699714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c6699714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c6699714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c2786e8f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c2786e8f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c6699714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c6699714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c669971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c669971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c2786e8f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c2786e8f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c67a8da2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c67a8da2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6699714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669971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c67a8da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c67a8da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2786e8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2786e8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c67a8da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c67a8da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c66f42ef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c66f42ef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c47f17045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c47f17045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c6699714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c6699714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5">
  <p:cSld name="BLANK_5">
    <p:spTree>
      <p:nvGrpSpPr>
        <p:cNvPr id="63" name="Shape 63"/>
        <p:cNvGrpSpPr/>
        <p:nvPr/>
      </p:nvGrpSpPr>
      <p:grpSpPr>
        <a:xfrm>
          <a:off x="0" y="0"/>
          <a:ext cx="0" cy="0"/>
          <a:chOff x="0" y="0"/>
          <a:chExt cx="0" cy="0"/>
        </a:xfrm>
      </p:grpSpPr>
      <p:sp>
        <p:nvSpPr>
          <p:cNvPr id="64" name="Google Shape;64;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bit.ly/kcsteamscontrolbar" TargetMode="External"/><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bit.ly/kcsteamsscreenshare" TargetMode="External"/><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www.youtube.com/watch?v=Ua7n_eJmBto" TargetMode="External"/><Relationship Id="rId5"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s://bit.ly/kcsendteamsmeet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hyperlink" Target="http://www.youtube.com/watch?v=QMoN5fSkwdA" TargetMode="External"/><Relationship Id="rId5"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hyperlink" Target="http://www.youtube.com/watch?v=eNBYv0-GnqM" TargetMode="External"/><Relationship Id="rId6"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hyperlink" Target="http://www.youtube.com/watch?v=d3-o4vbAtSw" TargetMode="External"/><Relationship Id="rId5"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www.youtube.com/watch?v=WDU9ezNAipw" TargetMode="External"/><Relationship Id="rId5"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hyperlink" Target="http://www.youtube.com/watch?v=urfATAFDzME" TargetMode="External"/><Relationship Id="rId5"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bit.ly/kcsteamteacher" TargetMode="External"/><Relationship Id="rId4" Type="http://schemas.openxmlformats.org/officeDocument/2006/relationships/image" Target="../media/image1.png"/><Relationship Id="rId5" Type="http://schemas.openxmlformats.org/officeDocument/2006/relationships/hyperlink" Target="https://bit.ly/kcsteamteachermeet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www.youtube.com/watch?v=jugBQqE_2sM" TargetMode="External"/><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microsoft.com/en-us/microsoft-365/microsoft-teams/teams-for-home"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8" name="Shape 68"/>
        <p:cNvGrpSpPr/>
        <p:nvPr/>
      </p:nvGrpSpPr>
      <p:grpSpPr>
        <a:xfrm>
          <a:off x="0" y="0"/>
          <a:ext cx="0" cy="0"/>
          <a:chOff x="0" y="0"/>
          <a:chExt cx="0" cy="0"/>
        </a:xfrm>
      </p:grpSpPr>
      <p:sp>
        <p:nvSpPr>
          <p:cNvPr id="69" name="Google Shape;69;p14"/>
          <p:cNvSpPr txBox="1"/>
          <p:nvPr>
            <p:ph idx="4294967295"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900"/>
              <a:t>Microsoft Teams</a:t>
            </a:r>
            <a:endParaRPr b="1" sz="4900"/>
          </a:p>
        </p:txBody>
      </p:sp>
      <p:sp>
        <p:nvSpPr>
          <p:cNvPr id="70" name="Google Shape;70;p14"/>
          <p:cNvSpPr txBox="1"/>
          <p:nvPr>
            <p:ph idx="4294967295" type="subTitle"/>
          </p:nvPr>
        </p:nvSpPr>
        <p:spPr>
          <a:xfrm>
            <a:off x="311700" y="2834125"/>
            <a:ext cx="4260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solidFill>
                  <a:srgbClr val="FFFFFF"/>
                </a:solidFill>
              </a:rPr>
              <a:t>Quick Start Guide for Teachers</a:t>
            </a:r>
            <a:endParaRPr b="1" sz="2100">
              <a:solidFill>
                <a:srgbClr val="FFFFFF"/>
              </a:solidFill>
            </a:endParaRPr>
          </a:p>
        </p:txBody>
      </p:sp>
      <p:pic>
        <p:nvPicPr>
          <p:cNvPr id="71" name="Google Shape;71;p14"/>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72" name="Google Shape;72;p14"/>
          <p:cNvSpPr txBox="1"/>
          <p:nvPr/>
        </p:nvSpPr>
        <p:spPr>
          <a:xfrm>
            <a:off x="3461350" y="432475"/>
            <a:ext cx="5436000" cy="6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4"/>
          <p:cNvPicPr preferRelativeResize="0"/>
          <p:nvPr/>
        </p:nvPicPr>
        <p:blipFill>
          <a:blip r:embed="rId4">
            <a:alphaModFix/>
          </a:blip>
          <a:stretch>
            <a:fillRect/>
          </a:stretch>
        </p:blipFill>
        <p:spPr>
          <a:xfrm>
            <a:off x="6553850" y="972250"/>
            <a:ext cx="2041525" cy="204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700"/>
              <a:t>How will I access </a:t>
            </a:r>
            <a:r>
              <a:rPr b="1" lang="en" sz="2700"/>
              <a:t>a</a:t>
            </a:r>
            <a:r>
              <a:rPr b="1" lang="en" sz="2700"/>
              <a:t> Teams </a:t>
            </a:r>
            <a:r>
              <a:rPr b="1" lang="en" sz="2700"/>
              <a:t>Meeting</a:t>
            </a:r>
            <a:r>
              <a:rPr b="1" lang="en" sz="2700"/>
              <a:t>?</a:t>
            </a:r>
            <a:endParaRPr b="1" sz="2700"/>
          </a:p>
        </p:txBody>
      </p:sp>
      <p:sp>
        <p:nvSpPr>
          <p:cNvPr id="134" name="Google Shape;134;p23"/>
          <p:cNvSpPr txBox="1"/>
          <p:nvPr>
            <p:ph idx="4294967295" type="body"/>
          </p:nvPr>
        </p:nvSpPr>
        <p:spPr>
          <a:xfrm>
            <a:off x="249825" y="1129325"/>
            <a:ext cx="4788600" cy="3210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Through a Canvas Course, email, or directly in the Teams App</a:t>
            </a:r>
            <a:endParaRPr sz="1700"/>
          </a:p>
          <a:p>
            <a:pPr indent="-336550" lvl="0" marL="457200" rtl="0" algn="l">
              <a:spcBef>
                <a:spcPts val="0"/>
              </a:spcBef>
              <a:spcAft>
                <a:spcPts val="0"/>
              </a:spcAft>
              <a:buSzPts val="1700"/>
              <a:buChar char="●"/>
            </a:pPr>
            <a:r>
              <a:rPr lang="en" sz="1700"/>
              <a:t>Click on the </a:t>
            </a:r>
            <a:r>
              <a:rPr lang="en" sz="1700">
                <a:solidFill>
                  <a:srgbClr val="1155CC"/>
                </a:solidFill>
              </a:rPr>
              <a:t>Join Microsoft Teams Meeting</a:t>
            </a:r>
            <a:r>
              <a:rPr lang="en" sz="1700"/>
              <a:t>  link.</a:t>
            </a:r>
            <a:endParaRPr sz="1700"/>
          </a:p>
          <a:p>
            <a:pPr indent="-336550" lvl="0" marL="457200" rtl="0" algn="l">
              <a:spcBef>
                <a:spcPts val="0"/>
              </a:spcBef>
              <a:spcAft>
                <a:spcPts val="0"/>
              </a:spcAft>
              <a:buSzPts val="1700"/>
              <a:buChar char="●"/>
            </a:pPr>
            <a:r>
              <a:rPr lang="en" sz="1700"/>
              <a:t>You may be prompted to choose the web-based version or the app. The desktop version app contains more features and is the desired method of participating in a Teams Meeting.</a:t>
            </a:r>
            <a:endParaRPr sz="1700"/>
          </a:p>
        </p:txBody>
      </p:sp>
      <p:pic>
        <p:nvPicPr>
          <p:cNvPr id="135" name="Google Shape;135;p23"/>
          <p:cNvPicPr preferRelativeResize="0"/>
          <p:nvPr/>
        </p:nvPicPr>
        <p:blipFill>
          <a:blip r:embed="rId3">
            <a:alphaModFix/>
          </a:blip>
          <a:stretch>
            <a:fillRect/>
          </a:stretch>
        </p:blipFill>
        <p:spPr>
          <a:xfrm>
            <a:off x="5365325" y="1539949"/>
            <a:ext cx="3615549" cy="2033750"/>
          </a:xfrm>
          <a:prstGeom prst="rect">
            <a:avLst/>
          </a:prstGeom>
          <a:noFill/>
          <a:ln>
            <a:noFill/>
          </a:ln>
        </p:spPr>
      </p:pic>
      <p:pic>
        <p:nvPicPr>
          <p:cNvPr id="136" name="Google Shape;136;p23"/>
          <p:cNvPicPr preferRelativeResize="0"/>
          <p:nvPr/>
        </p:nvPicPr>
        <p:blipFill>
          <a:blip r:embed="rId4">
            <a:alphaModFix/>
          </a:blip>
          <a:stretch>
            <a:fillRect/>
          </a:stretch>
        </p:blipFill>
        <p:spPr>
          <a:xfrm>
            <a:off x="3201050" y="4605125"/>
            <a:ext cx="2741899" cy="383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t>How will I access a Teams Meeting?</a:t>
            </a:r>
            <a:endParaRPr b="1" sz="2500"/>
          </a:p>
        </p:txBody>
      </p:sp>
      <p:sp>
        <p:nvSpPr>
          <p:cNvPr id="142" name="Google Shape;142;p24"/>
          <p:cNvSpPr txBox="1"/>
          <p:nvPr>
            <p:ph idx="4294967295" type="body"/>
          </p:nvPr>
        </p:nvSpPr>
        <p:spPr>
          <a:xfrm>
            <a:off x="311700" y="672125"/>
            <a:ext cx="4260300" cy="35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Choose whether to join the meeting with your video and audio on or off. </a:t>
            </a:r>
            <a:r>
              <a:rPr b="1" lang="en" sz="1700"/>
              <a:t>Video On</a:t>
            </a:r>
            <a:r>
              <a:rPr lang="en" sz="1700"/>
              <a:t> is recommended.</a:t>
            </a:r>
            <a:endParaRPr sz="1700"/>
          </a:p>
          <a:p>
            <a:pPr indent="0" lvl="0" marL="457200" rtl="0" algn="l">
              <a:spcBef>
                <a:spcPts val="0"/>
              </a:spcBef>
              <a:spcAft>
                <a:spcPts val="0"/>
              </a:spcAft>
              <a:buNone/>
            </a:pPr>
            <a:r>
              <a:rPr b="1" lang="en" sz="1700"/>
              <a:t>Audio Off</a:t>
            </a:r>
            <a:r>
              <a:rPr lang="en" sz="1700"/>
              <a:t> is recommended</a:t>
            </a:r>
            <a:endParaRPr sz="1700"/>
          </a:p>
          <a:p>
            <a:pPr indent="-342900" lvl="0" marL="457200" rtl="0" algn="l">
              <a:spcBef>
                <a:spcPts val="0"/>
              </a:spcBef>
              <a:spcAft>
                <a:spcPts val="0"/>
              </a:spcAft>
              <a:buSzPts val="1800"/>
              <a:buChar char="●"/>
            </a:pPr>
            <a:r>
              <a:rPr lang="en"/>
              <a:t>Click the </a:t>
            </a:r>
            <a:r>
              <a:rPr b="1" lang="en">
                <a:solidFill>
                  <a:srgbClr val="0000FF"/>
                </a:solidFill>
              </a:rPr>
              <a:t>Join Now</a:t>
            </a:r>
            <a:r>
              <a:rPr lang="en"/>
              <a:t> button.</a:t>
            </a:r>
            <a:endParaRPr/>
          </a:p>
          <a:p>
            <a:pPr indent="-342900" lvl="0" marL="457200" rtl="0" algn="l">
              <a:spcBef>
                <a:spcPts val="0"/>
              </a:spcBef>
              <a:spcAft>
                <a:spcPts val="0"/>
              </a:spcAft>
              <a:buSzPts val="1800"/>
              <a:buChar char="●"/>
            </a:pPr>
            <a:r>
              <a:rPr lang="en"/>
              <a:t>You should be able to join the meeting. (</a:t>
            </a:r>
            <a:r>
              <a:rPr b="1" lang="en"/>
              <a:t>Note: </a:t>
            </a:r>
            <a:r>
              <a:rPr lang="en"/>
              <a:t>If the presenter has the lobby turned on, you may have to be admitted to a meeting)</a:t>
            </a:r>
            <a:endParaRPr/>
          </a:p>
        </p:txBody>
      </p:sp>
      <p:pic>
        <p:nvPicPr>
          <p:cNvPr id="143" name="Google Shape;143;p24"/>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id="144" name="Google Shape;144;p24"/>
          <p:cNvPicPr preferRelativeResize="0"/>
          <p:nvPr/>
        </p:nvPicPr>
        <p:blipFill>
          <a:blip r:embed="rId4">
            <a:alphaModFix/>
          </a:blip>
          <a:stretch>
            <a:fillRect/>
          </a:stretch>
        </p:blipFill>
        <p:spPr>
          <a:xfrm>
            <a:off x="4724400" y="1278588"/>
            <a:ext cx="4267200" cy="266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8" name="Shape 148"/>
        <p:cNvGrpSpPr/>
        <p:nvPr/>
      </p:nvGrpSpPr>
      <p:grpSpPr>
        <a:xfrm>
          <a:off x="0" y="0"/>
          <a:ext cx="0" cy="0"/>
          <a:chOff x="0" y="0"/>
          <a:chExt cx="0" cy="0"/>
        </a:xfrm>
      </p:grpSpPr>
      <p:sp>
        <p:nvSpPr>
          <p:cNvPr id="149" name="Google Shape;149;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How do I use the Teams Meeting Control Bar?</a:t>
            </a:r>
            <a:endParaRPr sz="3200"/>
          </a:p>
        </p:txBody>
      </p:sp>
      <p:sp>
        <p:nvSpPr>
          <p:cNvPr id="150" name="Google Shape;150;p25"/>
          <p:cNvSpPr txBox="1"/>
          <p:nvPr>
            <p:ph idx="4294967295" type="body"/>
          </p:nvPr>
        </p:nvSpPr>
        <p:spPr>
          <a:xfrm>
            <a:off x="311700" y="800825"/>
            <a:ext cx="43815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 control bar helps you to navigate during a meeting. Not every feature may </a:t>
            </a:r>
            <a:r>
              <a:rPr lang="en" sz="1700"/>
              <a:t>be </a:t>
            </a:r>
            <a:r>
              <a:rPr lang="en" sz="1500"/>
              <a:t>available.</a:t>
            </a:r>
            <a:r>
              <a:rPr lang="en" sz="1500"/>
              <a:t>  (Controls left to right)</a:t>
            </a:r>
            <a:endParaRPr sz="1500"/>
          </a:p>
          <a:p>
            <a:pPr indent="-317500" lvl="0" marL="457200" rtl="0" algn="l">
              <a:spcBef>
                <a:spcPts val="1600"/>
              </a:spcBef>
              <a:spcAft>
                <a:spcPts val="0"/>
              </a:spcAft>
              <a:buSzPts val="1400"/>
              <a:buChar char="●"/>
            </a:pPr>
            <a:r>
              <a:rPr lang="en" sz="1400"/>
              <a:t>Camera: Turns your camera on and off.</a:t>
            </a:r>
            <a:endParaRPr sz="1400"/>
          </a:p>
          <a:p>
            <a:pPr indent="-317500" lvl="0" marL="457200" rtl="0" algn="l">
              <a:spcBef>
                <a:spcPts val="0"/>
              </a:spcBef>
              <a:spcAft>
                <a:spcPts val="0"/>
              </a:spcAft>
              <a:buSzPts val="1400"/>
              <a:buChar char="●"/>
            </a:pPr>
            <a:r>
              <a:rPr lang="en" sz="1400"/>
              <a:t>Microphone: Allows you to speak (unmute) or allows you to turn off your microphone (mute).</a:t>
            </a:r>
            <a:endParaRPr sz="1400"/>
          </a:p>
          <a:p>
            <a:pPr indent="-317500" lvl="0" marL="457200" rtl="0" algn="l">
              <a:spcBef>
                <a:spcPts val="0"/>
              </a:spcBef>
              <a:spcAft>
                <a:spcPts val="0"/>
              </a:spcAft>
              <a:buSzPts val="1400"/>
              <a:buChar char="●"/>
            </a:pPr>
            <a:r>
              <a:rPr lang="en" sz="1400"/>
              <a:t>Screen Sharing - Click the Up arrow to share your screen.  Down arrow to unshare.</a:t>
            </a:r>
            <a:endParaRPr sz="1400"/>
          </a:p>
          <a:p>
            <a:pPr indent="-317500" lvl="0" marL="457200" rtl="0" algn="l">
              <a:spcBef>
                <a:spcPts val="0"/>
              </a:spcBef>
              <a:spcAft>
                <a:spcPts val="0"/>
              </a:spcAft>
              <a:buSzPts val="1400"/>
              <a:buChar char="●"/>
            </a:pPr>
            <a:r>
              <a:rPr lang="en" sz="1500"/>
              <a:t>The three dots (ellipsis) give more options in a meeting - Backgrounds, close captions, etc...</a:t>
            </a:r>
            <a:endParaRPr sz="1400"/>
          </a:p>
          <a:p>
            <a:pPr indent="0" lvl="0" marL="457200" rtl="0" algn="l">
              <a:spcBef>
                <a:spcPts val="1600"/>
              </a:spcBef>
              <a:spcAft>
                <a:spcPts val="1600"/>
              </a:spcAft>
              <a:buNone/>
            </a:pPr>
            <a:r>
              <a:t/>
            </a:r>
            <a:endParaRPr sz="1500"/>
          </a:p>
        </p:txBody>
      </p:sp>
      <p:sp>
        <p:nvSpPr>
          <p:cNvPr id="151" name="Google Shape;151;p25"/>
          <p:cNvSpPr txBox="1"/>
          <p:nvPr>
            <p:ph idx="4294967295" type="body"/>
          </p:nvPr>
        </p:nvSpPr>
        <p:spPr>
          <a:xfrm>
            <a:off x="4876525" y="884500"/>
            <a:ext cx="4002300" cy="2687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500"/>
              <a:t>Raise Hand: Allows the teacher to know you have a question or comment.</a:t>
            </a:r>
            <a:endParaRPr sz="1400"/>
          </a:p>
          <a:p>
            <a:pPr indent="-317500" lvl="0" marL="457200" rtl="0" algn="l">
              <a:spcBef>
                <a:spcPts val="0"/>
              </a:spcBef>
              <a:spcAft>
                <a:spcPts val="0"/>
              </a:spcAft>
              <a:buSzPts val="1400"/>
              <a:buChar char="●"/>
            </a:pPr>
            <a:r>
              <a:rPr lang="en" sz="1400"/>
              <a:t>Meeting Chat: Allows you to write comments and questions.   The teacher may use this area to share files with you as well.</a:t>
            </a:r>
            <a:endParaRPr sz="1500"/>
          </a:p>
          <a:p>
            <a:pPr indent="-323850" lvl="0" marL="457200" rtl="0" algn="l">
              <a:spcBef>
                <a:spcPts val="0"/>
              </a:spcBef>
              <a:spcAft>
                <a:spcPts val="0"/>
              </a:spcAft>
              <a:buSzPts val="1500"/>
              <a:buChar char="●"/>
            </a:pPr>
            <a:r>
              <a:rPr lang="en" sz="1500"/>
              <a:t>Participants: Lists individuals in the meeting.</a:t>
            </a:r>
            <a:endParaRPr sz="1500"/>
          </a:p>
          <a:p>
            <a:pPr indent="-323850" lvl="0" marL="457200" rtl="0" algn="l">
              <a:spcBef>
                <a:spcPts val="0"/>
              </a:spcBef>
              <a:spcAft>
                <a:spcPts val="0"/>
              </a:spcAft>
              <a:buSzPts val="1500"/>
              <a:buChar char="●"/>
            </a:pPr>
            <a:r>
              <a:rPr lang="en" sz="1500"/>
              <a:t>Leave: Click the red button to end the call.</a:t>
            </a:r>
            <a:endParaRPr sz="1500"/>
          </a:p>
          <a:p>
            <a:pPr indent="0" lvl="0" marL="457200" rtl="0" algn="l">
              <a:spcBef>
                <a:spcPts val="1600"/>
              </a:spcBef>
              <a:spcAft>
                <a:spcPts val="0"/>
              </a:spcAft>
              <a:buNone/>
            </a:pPr>
            <a:r>
              <a:t/>
            </a:r>
            <a:endParaRPr sz="1600"/>
          </a:p>
          <a:p>
            <a:pPr indent="0" lvl="0" marL="0" rtl="0" algn="l">
              <a:spcBef>
                <a:spcPts val="1600"/>
              </a:spcBef>
              <a:spcAft>
                <a:spcPts val="1600"/>
              </a:spcAft>
              <a:buNone/>
            </a:pPr>
            <a:r>
              <a:t/>
            </a:r>
            <a:endParaRPr sz="1600"/>
          </a:p>
        </p:txBody>
      </p:sp>
      <p:pic>
        <p:nvPicPr>
          <p:cNvPr id="152" name="Google Shape;152;p25"/>
          <p:cNvPicPr preferRelativeResize="0"/>
          <p:nvPr/>
        </p:nvPicPr>
        <p:blipFill>
          <a:blip r:embed="rId3">
            <a:alphaModFix/>
          </a:blip>
          <a:stretch>
            <a:fillRect/>
          </a:stretch>
        </p:blipFill>
        <p:spPr>
          <a:xfrm>
            <a:off x="3201050" y="4634500"/>
            <a:ext cx="2741899" cy="383875"/>
          </a:xfrm>
          <a:prstGeom prst="rect">
            <a:avLst/>
          </a:prstGeom>
          <a:noFill/>
          <a:ln>
            <a:noFill/>
          </a:ln>
        </p:spPr>
      </p:pic>
      <p:sp>
        <p:nvSpPr>
          <p:cNvPr id="153" name="Google Shape;153;p25"/>
          <p:cNvSpPr txBox="1"/>
          <p:nvPr/>
        </p:nvSpPr>
        <p:spPr>
          <a:xfrm>
            <a:off x="98250" y="4116550"/>
            <a:ext cx="54729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351C75"/>
                </a:solidFill>
                <a:latin typeface="Roboto"/>
                <a:ea typeface="Roboto"/>
                <a:cs typeface="Roboto"/>
                <a:sym typeface="Roboto"/>
                <a:hlinkClick r:id="rId4">
                  <a:extLst>
                    <a:ext uri="{A12FA001-AC4F-418D-AE19-62706E023703}">
                      <ahyp:hlinkClr val="tx"/>
                    </a:ext>
                  </a:extLst>
                </a:hlinkClick>
              </a:rPr>
              <a:t>How to use the Control Bar - https://bit.ly/kcsteamscontrolbar</a:t>
            </a:r>
            <a:endParaRPr b="1" sz="1500">
              <a:solidFill>
                <a:srgbClr val="351C75"/>
              </a:solidFill>
              <a:latin typeface="Roboto"/>
              <a:ea typeface="Roboto"/>
              <a:cs typeface="Roboto"/>
              <a:sym typeface="Roboto"/>
            </a:endParaRPr>
          </a:p>
        </p:txBody>
      </p:sp>
      <p:pic>
        <p:nvPicPr>
          <p:cNvPr id="154" name="Google Shape;154;p25"/>
          <p:cNvPicPr preferRelativeResize="0"/>
          <p:nvPr/>
        </p:nvPicPr>
        <p:blipFill rotWithShape="1">
          <a:blip r:embed="rId5">
            <a:alphaModFix/>
          </a:blip>
          <a:srcRect b="29932" l="0" r="0" t="15998"/>
          <a:stretch/>
        </p:blipFill>
        <p:spPr>
          <a:xfrm>
            <a:off x="4686925" y="3689376"/>
            <a:ext cx="4381499" cy="482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Sharing Your Screen/Content in a Teams Meetings</a:t>
            </a:r>
            <a:endParaRPr b="1" sz="2400">
              <a:solidFill>
                <a:srgbClr val="FF0000"/>
              </a:solidFill>
            </a:endParaRPr>
          </a:p>
        </p:txBody>
      </p:sp>
      <p:pic>
        <p:nvPicPr>
          <p:cNvPr id="160" name="Google Shape;160;p26"/>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61" name="Google Shape;161;p26"/>
          <p:cNvSpPr txBox="1"/>
          <p:nvPr/>
        </p:nvSpPr>
        <p:spPr>
          <a:xfrm>
            <a:off x="514050" y="3718925"/>
            <a:ext cx="8115900" cy="38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u="sng">
                <a:solidFill>
                  <a:srgbClr val="351C75"/>
                </a:solidFill>
                <a:latin typeface="Roboto"/>
                <a:ea typeface="Roboto"/>
                <a:cs typeface="Roboto"/>
                <a:sym typeface="Roboto"/>
                <a:hlinkClick r:id="rId4">
                  <a:extLst>
                    <a:ext uri="{A12FA001-AC4F-418D-AE19-62706E023703}">
                      <ahyp:hlinkClr val="tx"/>
                    </a:ext>
                  </a:extLst>
                </a:hlinkClick>
              </a:rPr>
              <a:t>How to Share your Screen in Teams - https://bit.ly/kcsteamsscreenshare</a:t>
            </a:r>
            <a:endParaRPr b="1" sz="1900">
              <a:solidFill>
                <a:srgbClr val="351C75"/>
              </a:solidFill>
              <a:latin typeface="Roboto"/>
              <a:ea typeface="Roboto"/>
              <a:cs typeface="Roboto"/>
              <a:sym typeface="Roboto"/>
            </a:endParaRPr>
          </a:p>
        </p:txBody>
      </p:sp>
      <p:sp>
        <p:nvSpPr>
          <p:cNvPr id="162" name="Google Shape;162;p26"/>
          <p:cNvSpPr txBox="1"/>
          <p:nvPr/>
        </p:nvSpPr>
        <p:spPr>
          <a:xfrm>
            <a:off x="1968175" y="855675"/>
            <a:ext cx="5438100" cy="2779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 sz="1600">
                <a:solidFill>
                  <a:srgbClr val="1E1E1E"/>
                </a:solidFill>
                <a:highlight>
                  <a:srgbClr val="FFFFFF"/>
                </a:highlight>
              </a:rPr>
              <a:t>To share your screen in a meeting, select </a:t>
            </a:r>
            <a:r>
              <a:rPr b="1" lang="en" sz="1600">
                <a:solidFill>
                  <a:srgbClr val="1E1E1E"/>
                </a:solidFill>
                <a:highlight>
                  <a:srgbClr val="FFFFFF"/>
                </a:highlight>
              </a:rPr>
              <a:t>Share</a:t>
            </a:r>
            <a:r>
              <a:rPr lang="en" sz="1600">
                <a:solidFill>
                  <a:srgbClr val="1E1E1E"/>
                </a:solidFill>
                <a:highlight>
                  <a:srgbClr val="FFFFFF"/>
                </a:highlight>
              </a:rPr>
              <a:t>      in your meeting controls.   Available sharing options include:</a:t>
            </a:r>
            <a:endParaRPr sz="1600">
              <a:solidFill>
                <a:srgbClr val="1E1E1E"/>
              </a:solidFill>
              <a:highlight>
                <a:srgbClr val="FFFFFF"/>
              </a:highlight>
            </a:endParaRPr>
          </a:p>
          <a:p>
            <a:pPr indent="-342900" lvl="1" marL="914400" rtl="0" algn="l">
              <a:spcBef>
                <a:spcPts val="0"/>
              </a:spcBef>
              <a:spcAft>
                <a:spcPts val="0"/>
              </a:spcAft>
              <a:buSzPts val="1800"/>
              <a:buFont typeface="Roboto"/>
              <a:buAutoNum type="alphaLcPeriod"/>
            </a:pPr>
            <a:r>
              <a:rPr lang="en" sz="1600">
                <a:solidFill>
                  <a:srgbClr val="1E1E1E"/>
                </a:solidFill>
                <a:highlight>
                  <a:srgbClr val="FFFFFF"/>
                </a:highlight>
              </a:rPr>
              <a:t>Present you entire desktop</a:t>
            </a:r>
            <a:endParaRPr sz="1600">
              <a:solidFill>
                <a:srgbClr val="1E1E1E"/>
              </a:solidFill>
              <a:highlight>
                <a:srgbClr val="FFFFFF"/>
              </a:highlight>
            </a:endParaRPr>
          </a:p>
          <a:p>
            <a:pPr indent="-330200" lvl="1" marL="914400" rtl="0" algn="l">
              <a:spcBef>
                <a:spcPts val="0"/>
              </a:spcBef>
              <a:spcAft>
                <a:spcPts val="0"/>
              </a:spcAft>
              <a:buClr>
                <a:srgbClr val="1E1E1E"/>
              </a:buClr>
              <a:buSzPts val="1600"/>
              <a:buAutoNum type="alphaLcPeriod"/>
            </a:pPr>
            <a:r>
              <a:rPr lang="en" sz="1600">
                <a:solidFill>
                  <a:srgbClr val="1E1E1E"/>
                </a:solidFill>
                <a:highlight>
                  <a:srgbClr val="FFFFFF"/>
                </a:highlight>
              </a:rPr>
              <a:t>Present just the current open window</a:t>
            </a:r>
            <a:endParaRPr sz="1600">
              <a:solidFill>
                <a:srgbClr val="1E1E1E"/>
              </a:solidFill>
              <a:highlight>
                <a:srgbClr val="FFFFFF"/>
              </a:highlight>
            </a:endParaRPr>
          </a:p>
          <a:p>
            <a:pPr indent="-330200" lvl="1" marL="914400" rtl="0" algn="l">
              <a:spcBef>
                <a:spcPts val="0"/>
              </a:spcBef>
              <a:spcAft>
                <a:spcPts val="0"/>
              </a:spcAft>
              <a:buClr>
                <a:srgbClr val="1E1E1E"/>
              </a:buClr>
              <a:buSzPts val="1600"/>
              <a:buAutoNum type="alphaLcPeriod"/>
            </a:pPr>
            <a:r>
              <a:rPr lang="en" sz="1600">
                <a:solidFill>
                  <a:srgbClr val="1E1E1E"/>
                </a:solidFill>
                <a:highlight>
                  <a:srgbClr val="FFFFFF"/>
                </a:highlight>
              </a:rPr>
              <a:t>Present a PowerPoint presentation</a:t>
            </a:r>
            <a:endParaRPr sz="1600">
              <a:solidFill>
                <a:srgbClr val="1E1E1E"/>
              </a:solidFill>
              <a:highlight>
                <a:srgbClr val="FFFFFF"/>
              </a:highlight>
            </a:endParaRPr>
          </a:p>
          <a:p>
            <a:pPr indent="-330200" lvl="1" marL="914400" rtl="0" algn="l">
              <a:spcBef>
                <a:spcPts val="0"/>
              </a:spcBef>
              <a:spcAft>
                <a:spcPts val="0"/>
              </a:spcAft>
              <a:buClr>
                <a:srgbClr val="1E1E1E"/>
              </a:buClr>
              <a:buSzPts val="1600"/>
              <a:buAutoNum type="alphaLcPeriod"/>
            </a:pPr>
            <a:r>
              <a:rPr lang="en" sz="1600">
                <a:solidFill>
                  <a:srgbClr val="1E1E1E"/>
                </a:solidFill>
                <a:highlight>
                  <a:srgbClr val="FFFFFF"/>
                </a:highlight>
              </a:rPr>
              <a:t>Use the Whiteboard</a:t>
            </a:r>
            <a:endParaRPr sz="1600">
              <a:solidFill>
                <a:srgbClr val="1E1E1E"/>
              </a:solidFill>
              <a:highlight>
                <a:srgbClr val="FFFFFF"/>
              </a:highlight>
            </a:endParaRPr>
          </a:p>
          <a:p>
            <a:pPr indent="-330200" lvl="0" marL="457200" rtl="0" algn="l">
              <a:spcBef>
                <a:spcPts val="0"/>
              </a:spcBef>
              <a:spcAft>
                <a:spcPts val="0"/>
              </a:spcAft>
              <a:buClr>
                <a:srgbClr val="1E1E1E"/>
              </a:buClr>
              <a:buSzPts val="1600"/>
              <a:buAutoNum type="arabicPeriod"/>
            </a:pPr>
            <a:r>
              <a:rPr lang="en" sz="1600">
                <a:solidFill>
                  <a:srgbClr val="1E1E1E"/>
                </a:solidFill>
                <a:highlight>
                  <a:srgbClr val="FFFFFF"/>
                </a:highlight>
              </a:rPr>
              <a:t>When you're done sharing, go to your meeting controls and select </a:t>
            </a:r>
            <a:r>
              <a:rPr b="1" lang="en" sz="1600">
                <a:solidFill>
                  <a:srgbClr val="1E1E1E"/>
                </a:solidFill>
                <a:highlight>
                  <a:srgbClr val="FFFFFF"/>
                </a:highlight>
              </a:rPr>
              <a:t>Stop sharing</a:t>
            </a:r>
            <a:endParaRPr sz="1600">
              <a:solidFill>
                <a:srgbClr val="1E1E1E"/>
              </a:solidFill>
              <a:highlight>
                <a:srgbClr val="FFFFFF"/>
              </a:highlight>
            </a:endParaRPr>
          </a:p>
        </p:txBody>
      </p:sp>
      <p:pic>
        <p:nvPicPr>
          <p:cNvPr descr="Share screen button" id="163" name="Google Shape;163;p26"/>
          <p:cNvPicPr preferRelativeResize="0"/>
          <p:nvPr/>
        </p:nvPicPr>
        <p:blipFill>
          <a:blip r:embed="rId5">
            <a:alphaModFix/>
          </a:blip>
          <a:stretch>
            <a:fillRect/>
          </a:stretch>
        </p:blipFill>
        <p:spPr>
          <a:xfrm>
            <a:off x="6917075" y="990000"/>
            <a:ext cx="190500" cy="190500"/>
          </a:xfrm>
          <a:prstGeom prst="rect">
            <a:avLst/>
          </a:prstGeom>
          <a:noFill/>
          <a:ln>
            <a:noFill/>
          </a:ln>
        </p:spPr>
      </p:pic>
      <p:sp>
        <p:nvSpPr>
          <p:cNvPr id="164" name="Google Shape;164;p26"/>
          <p:cNvSpPr txBox="1"/>
          <p:nvPr/>
        </p:nvSpPr>
        <p:spPr>
          <a:xfrm>
            <a:off x="367975" y="4672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8" name="Shape 168"/>
        <p:cNvGrpSpPr/>
        <p:nvPr/>
      </p:nvGrpSpPr>
      <p:grpSpPr>
        <a:xfrm>
          <a:off x="0" y="0"/>
          <a:ext cx="0" cy="0"/>
          <a:chOff x="0" y="0"/>
          <a:chExt cx="0" cy="0"/>
        </a:xfrm>
      </p:grpSpPr>
      <p:sp>
        <p:nvSpPr>
          <p:cNvPr id="169" name="Google Shape;169;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Meeting Options - Using Chat</a:t>
            </a:r>
            <a:endParaRPr b="1" sz="2400">
              <a:solidFill>
                <a:srgbClr val="FF0000"/>
              </a:solidFill>
            </a:endParaRPr>
          </a:p>
        </p:txBody>
      </p:sp>
      <p:pic>
        <p:nvPicPr>
          <p:cNvPr id="170" name="Google Shape;170;p27"/>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descr="Quick how to video on using chat in a Microsoft Teams meeting" id="171" name="Google Shape;171;p27" title="How to Use Chat in a Microsoft Teams Meeting">
            <a:hlinkClick r:id="rId4"/>
          </p:cNvPr>
          <p:cNvPicPr preferRelativeResize="0"/>
          <p:nvPr/>
        </p:nvPicPr>
        <p:blipFill>
          <a:blip r:embed="rId5">
            <a:alphaModFix/>
          </a:blip>
          <a:stretch>
            <a:fillRect/>
          </a:stretch>
        </p:blipFill>
        <p:spPr>
          <a:xfrm>
            <a:off x="4296125" y="897575"/>
            <a:ext cx="4572000" cy="3429000"/>
          </a:xfrm>
          <a:prstGeom prst="rect">
            <a:avLst/>
          </a:prstGeom>
          <a:noFill/>
          <a:ln>
            <a:noFill/>
          </a:ln>
        </p:spPr>
      </p:pic>
      <p:sp>
        <p:nvSpPr>
          <p:cNvPr id="172" name="Google Shape;172;p27"/>
          <p:cNvSpPr txBox="1"/>
          <p:nvPr/>
        </p:nvSpPr>
        <p:spPr>
          <a:xfrm>
            <a:off x="413800" y="1523400"/>
            <a:ext cx="3195900" cy="21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Roboto"/>
                <a:ea typeface="Roboto"/>
                <a:cs typeface="Roboto"/>
                <a:sym typeface="Roboto"/>
              </a:rPr>
              <a:t>The in-meeting Chat is a great feature for collaboration, questions, sharing files etc.</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The Chat from the meeting will live in the Chat area on the left rail of Teams in the “Me” space and can be revisited or added to after the meeting has ended.</a:t>
            </a:r>
            <a:endParaRPr sz="15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6" name="Shape 176"/>
        <p:cNvGrpSpPr/>
        <p:nvPr/>
      </p:nvGrpSpPr>
      <p:grpSpPr>
        <a:xfrm>
          <a:off x="0" y="0"/>
          <a:ext cx="0" cy="0"/>
          <a:chOff x="0" y="0"/>
          <a:chExt cx="0" cy="0"/>
        </a:xfrm>
      </p:grpSpPr>
      <p:sp>
        <p:nvSpPr>
          <p:cNvPr id="177" name="Google Shape;177;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More </a:t>
            </a:r>
            <a:r>
              <a:rPr b="1" lang="en" sz="2400"/>
              <a:t>Meeting Options - Closed Captioning (Live Captions)</a:t>
            </a:r>
            <a:endParaRPr b="1" sz="2400">
              <a:solidFill>
                <a:srgbClr val="FF0000"/>
              </a:solidFill>
            </a:endParaRPr>
          </a:p>
        </p:txBody>
      </p:sp>
      <p:pic>
        <p:nvPicPr>
          <p:cNvPr id="178" name="Google Shape;178;p28"/>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79" name="Google Shape;179;p28"/>
          <p:cNvSpPr txBox="1"/>
          <p:nvPr/>
        </p:nvSpPr>
        <p:spPr>
          <a:xfrm>
            <a:off x="413800" y="761400"/>
            <a:ext cx="8074500" cy="6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Roboto"/>
                <a:ea typeface="Roboto"/>
                <a:cs typeface="Roboto"/>
                <a:sym typeface="Roboto"/>
              </a:rPr>
              <a:t>The owner of the meeting has to </a:t>
            </a:r>
            <a:r>
              <a:rPr b="1" lang="en" sz="1500">
                <a:latin typeface="Roboto"/>
                <a:ea typeface="Roboto"/>
                <a:cs typeface="Roboto"/>
                <a:sym typeface="Roboto"/>
              </a:rPr>
              <a:t>Click on the </a:t>
            </a:r>
            <a:r>
              <a:rPr b="1" lang="en" sz="1500">
                <a:latin typeface="Roboto"/>
                <a:ea typeface="Roboto"/>
                <a:cs typeface="Roboto"/>
                <a:sym typeface="Roboto"/>
              </a:rPr>
              <a:t>Ellipsis</a:t>
            </a:r>
            <a:r>
              <a:rPr lang="en" sz="1500">
                <a:latin typeface="Roboto"/>
                <a:ea typeface="Roboto"/>
                <a:cs typeface="Roboto"/>
                <a:sym typeface="Roboto"/>
              </a:rPr>
              <a:t> (3 dots) to turn captions either on or off</a:t>
            </a:r>
            <a:endParaRPr sz="1500">
              <a:latin typeface="Roboto"/>
              <a:ea typeface="Roboto"/>
              <a:cs typeface="Roboto"/>
              <a:sym typeface="Roboto"/>
            </a:endParaRPr>
          </a:p>
          <a:p>
            <a:pPr indent="0" lvl="0" marL="0" rtl="0" algn="l">
              <a:spcBef>
                <a:spcPts val="0"/>
              </a:spcBef>
              <a:spcAft>
                <a:spcPts val="0"/>
              </a:spcAft>
              <a:buNone/>
            </a:pPr>
            <a:r>
              <a:t/>
            </a:r>
            <a:endParaRPr sz="1500">
              <a:latin typeface="Cambria"/>
              <a:ea typeface="Cambria"/>
              <a:cs typeface="Cambria"/>
              <a:sym typeface="Cambria"/>
            </a:endParaRPr>
          </a:p>
          <a:p>
            <a:pPr indent="0" lvl="0" marL="0" rtl="0" algn="l">
              <a:spcBef>
                <a:spcPts val="0"/>
              </a:spcBef>
              <a:spcAft>
                <a:spcPts val="0"/>
              </a:spcAft>
              <a:buNone/>
            </a:pPr>
            <a:r>
              <a:t/>
            </a:r>
            <a:endParaRPr sz="1500">
              <a:latin typeface="Cambria"/>
              <a:ea typeface="Cambria"/>
              <a:cs typeface="Cambria"/>
              <a:sym typeface="Cambria"/>
            </a:endParaRPr>
          </a:p>
        </p:txBody>
      </p:sp>
      <p:pic>
        <p:nvPicPr>
          <p:cNvPr id="180" name="Google Shape;180;p28"/>
          <p:cNvPicPr preferRelativeResize="0"/>
          <p:nvPr/>
        </p:nvPicPr>
        <p:blipFill>
          <a:blip r:embed="rId4">
            <a:alphaModFix/>
          </a:blip>
          <a:stretch>
            <a:fillRect/>
          </a:stretch>
        </p:blipFill>
        <p:spPr>
          <a:xfrm>
            <a:off x="1847119" y="1971876"/>
            <a:ext cx="2588331" cy="2325925"/>
          </a:xfrm>
          <a:prstGeom prst="rect">
            <a:avLst/>
          </a:prstGeom>
          <a:noFill/>
          <a:ln>
            <a:noFill/>
          </a:ln>
        </p:spPr>
      </p:pic>
      <p:pic>
        <p:nvPicPr>
          <p:cNvPr id="181" name="Google Shape;181;p28"/>
          <p:cNvPicPr preferRelativeResize="0"/>
          <p:nvPr/>
        </p:nvPicPr>
        <p:blipFill>
          <a:blip r:embed="rId5">
            <a:alphaModFix/>
          </a:blip>
          <a:stretch>
            <a:fillRect/>
          </a:stretch>
        </p:blipFill>
        <p:spPr>
          <a:xfrm>
            <a:off x="5301870" y="2042425"/>
            <a:ext cx="3389305" cy="2255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5" name="Shape 185"/>
        <p:cNvGrpSpPr/>
        <p:nvPr/>
      </p:nvGrpSpPr>
      <p:grpSpPr>
        <a:xfrm>
          <a:off x="0" y="0"/>
          <a:ext cx="0" cy="0"/>
          <a:chOff x="0" y="0"/>
          <a:chExt cx="0" cy="0"/>
        </a:xfrm>
      </p:grpSpPr>
      <p:sp>
        <p:nvSpPr>
          <p:cNvPr id="186" name="Google Shape;186;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Ending a</a:t>
            </a:r>
            <a:r>
              <a:rPr b="1" lang="en" sz="2400"/>
              <a:t> Teams Meetings vs. Hanging Up</a:t>
            </a:r>
            <a:endParaRPr b="1" sz="2400">
              <a:solidFill>
                <a:srgbClr val="FF0000"/>
              </a:solidFill>
            </a:endParaRPr>
          </a:p>
        </p:txBody>
      </p:sp>
      <p:pic>
        <p:nvPicPr>
          <p:cNvPr id="187" name="Google Shape;187;p29"/>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88" name="Google Shape;188;p29"/>
          <p:cNvSpPr txBox="1"/>
          <p:nvPr/>
        </p:nvSpPr>
        <p:spPr>
          <a:xfrm>
            <a:off x="476200" y="3728200"/>
            <a:ext cx="7841700" cy="38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u="sng">
                <a:solidFill>
                  <a:srgbClr val="351C75"/>
                </a:solidFill>
                <a:latin typeface="Roboto"/>
                <a:ea typeface="Roboto"/>
                <a:cs typeface="Roboto"/>
                <a:sym typeface="Roboto"/>
                <a:hlinkClick r:id="rId4">
                  <a:extLst>
                    <a:ext uri="{A12FA001-AC4F-418D-AE19-62706E023703}">
                      <ahyp:hlinkClr val="tx"/>
                    </a:ext>
                  </a:extLst>
                </a:hlinkClick>
              </a:rPr>
              <a:t>How to End a Teams Meeting - https://bit.ly/kcsendteamsmeeting</a:t>
            </a:r>
            <a:endParaRPr b="1" sz="1900">
              <a:solidFill>
                <a:srgbClr val="351C75"/>
              </a:solidFill>
              <a:latin typeface="Roboto"/>
              <a:ea typeface="Roboto"/>
              <a:cs typeface="Roboto"/>
              <a:sym typeface="Roboto"/>
            </a:endParaRPr>
          </a:p>
        </p:txBody>
      </p:sp>
      <p:sp>
        <p:nvSpPr>
          <p:cNvPr id="189" name="Google Shape;189;p29"/>
          <p:cNvSpPr txBox="1"/>
          <p:nvPr/>
        </p:nvSpPr>
        <p:spPr>
          <a:xfrm>
            <a:off x="890325" y="773975"/>
            <a:ext cx="7382400" cy="27759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1900"/>
              </a:spcBef>
              <a:spcAft>
                <a:spcPts val="0"/>
              </a:spcAft>
              <a:buNone/>
            </a:pPr>
            <a:r>
              <a:rPr lang="en" sz="1450">
                <a:solidFill>
                  <a:srgbClr val="1E1E1E"/>
                </a:solidFill>
                <a:highlight>
                  <a:srgbClr val="FFFFFF"/>
                </a:highlight>
              </a:rPr>
              <a:t>Meeting organizers have the option to end the meeting for all participants. If you're a teacher, for example, this is a great way to make sure your students don't hang around in your virtual classroom after you've left. </a:t>
            </a:r>
            <a:endParaRPr sz="1450">
              <a:solidFill>
                <a:srgbClr val="1E1E1E"/>
              </a:solidFill>
              <a:highlight>
                <a:srgbClr val="FFFFFF"/>
              </a:highlight>
            </a:endParaRPr>
          </a:p>
          <a:p>
            <a:pPr indent="-320675" lvl="0" marL="457200" rtl="0" algn="l">
              <a:lnSpc>
                <a:spcPct val="150000"/>
              </a:lnSpc>
              <a:spcBef>
                <a:spcPts val="1900"/>
              </a:spcBef>
              <a:spcAft>
                <a:spcPts val="0"/>
              </a:spcAft>
              <a:buClr>
                <a:srgbClr val="1E1E1E"/>
              </a:buClr>
              <a:buSzPts val="1450"/>
              <a:buAutoNum type="arabicPeriod"/>
            </a:pPr>
            <a:r>
              <a:rPr lang="en" sz="1450">
                <a:solidFill>
                  <a:srgbClr val="1E1E1E"/>
                </a:solidFill>
                <a:highlight>
                  <a:srgbClr val="FFFFFF"/>
                </a:highlight>
              </a:rPr>
              <a:t>To end an in-progress meeting, go to your meeting controls and click the arrow next to </a:t>
            </a:r>
            <a:r>
              <a:rPr b="1" lang="en" sz="1450">
                <a:solidFill>
                  <a:srgbClr val="1E1E1E"/>
                </a:solidFill>
                <a:highlight>
                  <a:srgbClr val="FFFFFF"/>
                </a:highlight>
              </a:rPr>
              <a:t>Leave</a:t>
            </a:r>
            <a:r>
              <a:rPr lang="en" sz="1450">
                <a:solidFill>
                  <a:srgbClr val="1E1E1E"/>
                </a:solidFill>
                <a:highlight>
                  <a:srgbClr val="FFFFFF"/>
                </a:highlight>
              </a:rPr>
              <a:t>  &gt; </a:t>
            </a:r>
            <a:r>
              <a:rPr b="1" lang="en" sz="1450">
                <a:solidFill>
                  <a:srgbClr val="1E1E1E"/>
                </a:solidFill>
                <a:highlight>
                  <a:srgbClr val="FFFFFF"/>
                </a:highlight>
              </a:rPr>
              <a:t>End meeting</a:t>
            </a:r>
            <a:r>
              <a:rPr lang="en" sz="1450">
                <a:solidFill>
                  <a:srgbClr val="1E1E1E"/>
                </a:solidFill>
                <a:highlight>
                  <a:srgbClr val="FFFFFF"/>
                </a:highlight>
              </a:rPr>
              <a:t>. </a:t>
            </a:r>
            <a:endParaRPr sz="1450">
              <a:solidFill>
                <a:srgbClr val="1E1E1E"/>
              </a:solidFill>
              <a:highlight>
                <a:srgbClr val="FFFFFF"/>
              </a:highlight>
            </a:endParaRPr>
          </a:p>
          <a:p>
            <a:pPr indent="-320675" lvl="0" marL="457200" rtl="0" algn="l">
              <a:lnSpc>
                <a:spcPct val="150000"/>
              </a:lnSpc>
              <a:spcBef>
                <a:spcPts val="0"/>
              </a:spcBef>
              <a:spcAft>
                <a:spcPts val="0"/>
              </a:spcAft>
              <a:buClr>
                <a:srgbClr val="1E1E1E"/>
              </a:buClr>
              <a:buSzPts val="1450"/>
              <a:buAutoNum type="arabicPeriod"/>
            </a:pPr>
            <a:r>
              <a:rPr lang="en" sz="1450">
                <a:solidFill>
                  <a:srgbClr val="1E1E1E"/>
                </a:solidFill>
                <a:highlight>
                  <a:srgbClr val="FFFFFF"/>
                </a:highlight>
              </a:rPr>
              <a:t>You'll be asked to confirm. When you do, the meeting will end for everyone right away. </a:t>
            </a:r>
            <a:endParaRPr sz="1450">
              <a:solidFill>
                <a:srgbClr val="1E1E1E"/>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3" name="Shape 193"/>
        <p:cNvGrpSpPr/>
        <p:nvPr/>
      </p:nvGrpSpPr>
      <p:grpSpPr>
        <a:xfrm>
          <a:off x="0" y="0"/>
          <a:ext cx="0" cy="0"/>
          <a:chOff x="0" y="0"/>
          <a:chExt cx="0" cy="0"/>
        </a:xfrm>
      </p:grpSpPr>
      <p:sp>
        <p:nvSpPr>
          <p:cNvPr id="194" name="Google Shape;194;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300"/>
              <a:t>Microsoft Teams </a:t>
            </a:r>
            <a:endParaRPr b="1" sz="3300">
              <a:solidFill>
                <a:srgbClr val="FF0000"/>
              </a:solidFill>
            </a:endParaRPr>
          </a:p>
        </p:txBody>
      </p:sp>
      <p:pic>
        <p:nvPicPr>
          <p:cNvPr id="195" name="Google Shape;195;p30"/>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96" name="Google Shape;196;p30"/>
          <p:cNvSpPr txBox="1"/>
          <p:nvPr/>
        </p:nvSpPr>
        <p:spPr>
          <a:xfrm>
            <a:off x="1014075" y="1568550"/>
            <a:ext cx="7299300" cy="162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Roboto"/>
                <a:ea typeface="Roboto"/>
                <a:cs typeface="Roboto"/>
                <a:sym typeface="Roboto"/>
              </a:rPr>
              <a:t>Scheduling a Meeting</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0" name="Shape 200"/>
        <p:cNvGrpSpPr/>
        <p:nvPr/>
      </p:nvGrpSpPr>
      <p:grpSpPr>
        <a:xfrm>
          <a:off x="0" y="0"/>
          <a:ext cx="0" cy="0"/>
          <a:chOff x="0" y="0"/>
          <a:chExt cx="0" cy="0"/>
        </a:xfrm>
      </p:grpSpPr>
      <p:sp>
        <p:nvSpPr>
          <p:cNvPr id="201" name="Google Shape;201;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t>Scheduling a Teams Meeting with Students</a:t>
            </a:r>
            <a:endParaRPr b="1" sz="2200">
              <a:solidFill>
                <a:srgbClr val="FF0000"/>
              </a:solidFill>
            </a:endParaRPr>
          </a:p>
        </p:txBody>
      </p:sp>
      <p:pic>
        <p:nvPicPr>
          <p:cNvPr id="202" name="Google Shape;202;p31"/>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203" name="Google Shape;203;p31"/>
          <p:cNvSpPr txBox="1"/>
          <p:nvPr/>
        </p:nvSpPr>
        <p:spPr>
          <a:xfrm>
            <a:off x="200500" y="1406538"/>
            <a:ext cx="3485100" cy="24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Roboto"/>
                <a:ea typeface="Roboto"/>
                <a:cs typeface="Roboto"/>
                <a:sym typeface="Roboto"/>
              </a:rPr>
              <a:t>Microsoft Teams Meetings can be scheduled for students through Canvas.</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The meeting(s) can be a recurring Office Hours or can be as needed during the school year within a course.</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Check out the video for step-by-step directions on scheduling a Teams meeting through Canvas. </a:t>
            </a:r>
            <a:endParaRPr sz="1500">
              <a:latin typeface="Roboto"/>
              <a:ea typeface="Roboto"/>
              <a:cs typeface="Roboto"/>
              <a:sym typeface="Roboto"/>
            </a:endParaRPr>
          </a:p>
        </p:txBody>
      </p:sp>
      <p:pic>
        <p:nvPicPr>
          <p:cNvPr descr="Microsoft Teams link in Canvas" id="204" name="Google Shape;204;p31" title="Microsoft Teams link in Canvas">
            <a:hlinkClick r:id="rId4"/>
          </p:cNvPr>
          <p:cNvPicPr preferRelativeResize="0"/>
          <p:nvPr/>
        </p:nvPicPr>
        <p:blipFill>
          <a:blip r:embed="rId5">
            <a:alphaModFix/>
          </a:blip>
          <a:stretch>
            <a:fillRect/>
          </a:stretch>
        </p:blipFill>
        <p:spPr>
          <a:xfrm>
            <a:off x="3856575" y="771450"/>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8" name="Shape 208"/>
        <p:cNvGrpSpPr/>
        <p:nvPr/>
      </p:nvGrpSpPr>
      <p:grpSpPr>
        <a:xfrm>
          <a:off x="0" y="0"/>
          <a:ext cx="0" cy="0"/>
          <a:chOff x="0" y="0"/>
          <a:chExt cx="0" cy="0"/>
        </a:xfrm>
      </p:grpSpPr>
      <p:sp>
        <p:nvSpPr>
          <p:cNvPr id="209" name="Google Shape;209;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t>Scheduling a Teams Meeting with Colleagues</a:t>
            </a:r>
            <a:endParaRPr b="1" sz="2200">
              <a:solidFill>
                <a:srgbClr val="FF0000"/>
              </a:solidFill>
            </a:endParaRPr>
          </a:p>
        </p:txBody>
      </p:sp>
      <p:pic>
        <p:nvPicPr>
          <p:cNvPr id="210" name="Google Shape;210;p32"/>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211" name="Google Shape;211;p32"/>
          <p:cNvSpPr txBox="1"/>
          <p:nvPr/>
        </p:nvSpPr>
        <p:spPr>
          <a:xfrm>
            <a:off x="155150" y="715225"/>
            <a:ext cx="6168000" cy="359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100"/>
              </a:spcBef>
              <a:spcAft>
                <a:spcPts val="0"/>
              </a:spcAft>
              <a:buNone/>
            </a:pPr>
            <a:r>
              <a:rPr lang="en" sz="1550">
                <a:solidFill>
                  <a:srgbClr val="1E1E1E"/>
                </a:solidFill>
                <a:highlight>
                  <a:srgbClr val="FFFFFF"/>
                </a:highlight>
              </a:rPr>
              <a:t>To schedule a meeting using the Teams Calendar, follow these steps. </a:t>
            </a:r>
            <a:endParaRPr sz="1550">
              <a:solidFill>
                <a:srgbClr val="1E1E1E"/>
              </a:solidFill>
              <a:highlight>
                <a:srgbClr val="FFFFFF"/>
              </a:highlight>
            </a:endParaRPr>
          </a:p>
          <a:p>
            <a:pPr indent="0" lvl="0" marL="0" rtl="0" algn="l">
              <a:lnSpc>
                <a:spcPct val="100000"/>
              </a:lnSpc>
              <a:spcBef>
                <a:spcPts val="1100"/>
              </a:spcBef>
              <a:spcAft>
                <a:spcPts val="0"/>
              </a:spcAft>
              <a:buNone/>
            </a:pPr>
            <a:r>
              <a:rPr lang="en" sz="1550">
                <a:solidFill>
                  <a:srgbClr val="1E1E1E"/>
                </a:solidFill>
                <a:highlight>
                  <a:srgbClr val="FFFFFF"/>
                </a:highlight>
              </a:rPr>
              <a:t>Go to </a:t>
            </a:r>
            <a:r>
              <a:rPr b="1" lang="en" sz="1550">
                <a:solidFill>
                  <a:srgbClr val="1E1E1E"/>
                </a:solidFill>
                <a:highlight>
                  <a:srgbClr val="FFFFFF"/>
                </a:highlight>
              </a:rPr>
              <a:t>Calendar</a:t>
            </a:r>
            <a:r>
              <a:rPr lang="en" sz="1550">
                <a:solidFill>
                  <a:srgbClr val="1E1E1E"/>
                </a:solidFill>
                <a:highlight>
                  <a:srgbClr val="FFFFFF"/>
                </a:highlight>
              </a:rPr>
              <a:t> on the left side of the app and select </a:t>
            </a:r>
            <a:r>
              <a:rPr b="1" lang="en" sz="1550">
                <a:solidFill>
                  <a:srgbClr val="1E1E1E"/>
                </a:solidFill>
                <a:highlight>
                  <a:srgbClr val="FFFFFF"/>
                </a:highlight>
              </a:rPr>
              <a:t>New meeting</a:t>
            </a:r>
            <a:r>
              <a:rPr lang="en" sz="1550">
                <a:solidFill>
                  <a:srgbClr val="1E1E1E"/>
                </a:solidFill>
                <a:highlight>
                  <a:srgbClr val="FFFFFF"/>
                </a:highlight>
              </a:rPr>
              <a:t> in the top right corner.</a:t>
            </a:r>
            <a:endParaRPr sz="1550">
              <a:solidFill>
                <a:srgbClr val="1E1E1E"/>
              </a:solidFill>
              <a:highlight>
                <a:srgbClr val="FFFFFF"/>
              </a:highlight>
            </a:endParaRPr>
          </a:p>
          <a:p>
            <a:pPr indent="0" lvl="0" marL="0" rtl="0" algn="l">
              <a:lnSpc>
                <a:spcPct val="100000"/>
              </a:lnSpc>
              <a:spcBef>
                <a:spcPts val="1100"/>
              </a:spcBef>
              <a:spcAft>
                <a:spcPts val="0"/>
              </a:spcAft>
              <a:buNone/>
            </a:pPr>
            <a:r>
              <a:rPr lang="en" sz="1550">
                <a:solidFill>
                  <a:srgbClr val="1E1E1E"/>
                </a:solidFill>
                <a:highlight>
                  <a:srgbClr val="FFFFFF"/>
                </a:highlight>
              </a:rPr>
              <a:t>A scheduling form will pop open.The scheduling form is where you'll give your meeting a title, invite people, and add meeting details and s</a:t>
            </a:r>
            <a:r>
              <a:rPr lang="en" sz="1550">
                <a:solidFill>
                  <a:srgbClr val="1E1E1E"/>
                </a:solidFill>
                <a:highlight>
                  <a:srgbClr val="FFFFFF"/>
                </a:highlight>
              </a:rPr>
              <a:t>elect a range of time in the calendar. </a:t>
            </a:r>
            <a:endParaRPr sz="1550">
              <a:solidFill>
                <a:srgbClr val="1E1E1E"/>
              </a:solidFill>
              <a:highlight>
                <a:srgbClr val="FFFFFF"/>
              </a:highlight>
            </a:endParaRPr>
          </a:p>
          <a:p>
            <a:pPr indent="0" lvl="0" marL="0" rtl="0" algn="l">
              <a:lnSpc>
                <a:spcPct val="100000"/>
              </a:lnSpc>
              <a:spcBef>
                <a:spcPts val="1100"/>
              </a:spcBef>
              <a:spcAft>
                <a:spcPts val="0"/>
              </a:spcAft>
              <a:buNone/>
            </a:pPr>
            <a:r>
              <a:rPr lang="en" sz="1550">
                <a:solidFill>
                  <a:srgbClr val="1E1E1E"/>
                </a:solidFill>
                <a:highlight>
                  <a:srgbClr val="FFFFFF"/>
                </a:highlight>
              </a:rPr>
              <a:t>Once you're done filling out the deta</a:t>
            </a:r>
            <a:r>
              <a:rPr lang="en" sz="1550">
                <a:solidFill>
                  <a:srgbClr val="1E1E1E"/>
                </a:solidFill>
                <a:highlight>
                  <a:srgbClr val="FFFFFF"/>
                </a:highlight>
              </a:rPr>
              <a:t>ils, select </a:t>
            </a:r>
            <a:r>
              <a:rPr b="1" lang="en" sz="1550">
                <a:solidFill>
                  <a:srgbClr val="1E1E1E"/>
                </a:solidFill>
                <a:highlight>
                  <a:srgbClr val="FFFFFF"/>
                </a:highlight>
              </a:rPr>
              <a:t>Save</a:t>
            </a:r>
            <a:r>
              <a:rPr lang="en" sz="1550">
                <a:solidFill>
                  <a:srgbClr val="1E1E1E"/>
                </a:solidFill>
                <a:highlight>
                  <a:srgbClr val="FFFFFF"/>
                </a:highlight>
              </a:rPr>
              <a:t>. This will close the scheduling form and send an invite to everyone's email</a:t>
            </a:r>
            <a:r>
              <a:rPr lang="en" sz="1550">
                <a:solidFill>
                  <a:srgbClr val="1E1E1E"/>
                </a:solidFill>
                <a:highlight>
                  <a:srgbClr val="FFFFFF"/>
                </a:highlight>
              </a:rPr>
              <a:t> inbox.</a:t>
            </a:r>
            <a:endParaRPr sz="1550">
              <a:solidFill>
                <a:srgbClr val="1E1E1E"/>
              </a:solidFill>
              <a:highlight>
                <a:srgbClr val="FFFFFF"/>
              </a:highlight>
            </a:endParaRPr>
          </a:p>
          <a:p>
            <a:pPr indent="0" lvl="0" marL="0" rtl="0" algn="l">
              <a:lnSpc>
                <a:spcPct val="100000"/>
              </a:lnSpc>
              <a:spcBef>
                <a:spcPts val="1100"/>
              </a:spcBef>
              <a:spcAft>
                <a:spcPts val="0"/>
              </a:spcAft>
              <a:buNone/>
            </a:pPr>
            <a:r>
              <a:rPr lang="en" sz="1550">
                <a:solidFill>
                  <a:srgbClr val="1E1E1E"/>
                </a:solidFill>
                <a:highlight>
                  <a:srgbClr val="FFFFFF"/>
                </a:highlight>
              </a:rPr>
              <a:t>If you did not include participants by name in scheduling the meeting, share the </a:t>
            </a:r>
            <a:r>
              <a:rPr lang="en" sz="1550">
                <a:solidFill>
                  <a:srgbClr val="0000FF"/>
                </a:solidFill>
                <a:highlight>
                  <a:srgbClr val="FFFFFF"/>
                </a:highlight>
              </a:rPr>
              <a:t>Join Microsoft Teams Meeting</a:t>
            </a:r>
            <a:r>
              <a:rPr lang="en" sz="1550">
                <a:solidFill>
                  <a:srgbClr val="1E1E1E"/>
                </a:solidFill>
                <a:highlight>
                  <a:srgbClr val="FFFFFF"/>
                </a:highlight>
              </a:rPr>
              <a:t> link that has been created.  Click back on the meeting in the calendar to get the link.</a:t>
            </a:r>
            <a:endParaRPr sz="1550">
              <a:solidFill>
                <a:srgbClr val="1E1E1E"/>
              </a:solidFill>
              <a:highlight>
                <a:srgbClr val="FFFFFF"/>
              </a:highlight>
            </a:endParaRPr>
          </a:p>
          <a:p>
            <a:pPr indent="0" lvl="0" marL="0" rtl="0" algn="l">
              <a:spcBef>
                <a:spcPts val="0"/>
              </a:spcBef>
              <a:spcAft>
                <a:spcPts val="0"/>
              </a:spcAft>
              <a:buNone/>
            </a:pPr>
            <a:r>
              <a:t/>
            </a:r>
            <a:endParaRPr>
              <a:latin typeface="Roboto"/>
              <a:ea typeface="Roboto"/>
              <a:cs typeface="Roboto"/>
              <a:sym typeface="Roboto"/>
            </a:endParaRPr>
          </a:p>
        </p:txBody>
      </p:sp>
      <p:pic>
        <p:nvPicPr>
          <p:cNvPr id="212" name="Google Shape;212;p32"/>
          <p:cNvPicPr preferRelativeResize="0"/>
          <p:nvPr/>
        </p:nvPicPr>
        <p:blipFill>
          <a:blip r:embed="rId4">
            <a:alphaModFix/>
          </a:blip>
          <a:stretch>
            <a:fillRect/>
          </a:stretch>
        </p:blipFill>
        <p:spPr>
          <a:xfrm>
            <a:off x="6408255" y="2323100"/>
            <a:ext cx="2571520" cy="60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100"/>
              <a:t>What is Microsoft Teams?</a:t>
            </a:r>
            <a:endParaRPr b="1" sz="3100"/>
          </a:p>
        </p:txBody>
      </p:sp>
      <p:sp>
        <p:nvSpPr>
          <p:cNvPr id="79" name="Google Shape;79;p15"/>
          <p:cNvSpPr txBox="1"/>
          <p:nvPr>
            <p:ph idx="4294967295" type="body"/>
          </p:nvPr>
        </p:nvSpPr>
        <p:spPr>
          <a:xfrm>
            <a:off x="570450" y="1117050"/>
            <a:ext cx="8354400" cy="271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00000"/>
                </a:solidFill>
              </a:rPr>
              <a:t>Microsoft Teams for Education is the hub for team work.    It is an app that lets you pull together a team to work in a secure work space</a:t>
            </a:r>
            <a:r>
              <a:rPr lang="en" sz="2000">
                <a:solidFill>
                  <a:srgbClr val="000000"/>
                </a:solidFill>
              </a:rPr>
              <a:t> and it brings conversations and collaborations together with video meetings in a secure learning environment.</a:t>
            </a:r>
            <a:endParaRPr sz="20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80" name="Google Shape;80;p15"/>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id="81" name="Google Shape;81;p15"/>
          <p:cNvPicPr preferRelativeResize="0"/>
          <p:nvPr/>
        </p:nvPicPr>
        <p:blipFill>
          <a:blip r:embed="rId4">
            <a:alphaModFix/>
          </a:blip>
          <a:stretch>
            <a:fillRect/>
          </a:stretch>
        </p:blipFill>
        <p:spPr>
          <a:xfrm>
            <a:off x="3864975" y="2963825"/>
            <a:ext cx="1627700" cy="150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6" name="Shape 216"/>
        <p:cNvGrpSpPr/>
        <p:nvPr/>
      </p:nvGrpSpPr>
      <p:grpSpPr>
        <a:xfrm>
          <a:off x="0" y="0"/>
          <a:ext cx="0" cy="0"/>
          <a:chOff x="0" y="0"/>
          <a:chExt cx="0" cy="0"/>
        </a:xfrm>
      </p:grpSpPr>
      <p:sp>
        <p:nvSpPr>
          <p:cNvPr id="217" name="Google Shape;217;p33"/>
          <p:cNvSpPr txBox="1"/>
          <p:nvPr>
            <p:ph type="title"/>
          </p:nvPr>
        </p:nvSpPr>
        <p:spPr>
          <a:xfrm>
            <a:off x="79350" y="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t>Scheduling a Teams Meeting with Parents or Guests</a:t>
            </a:r>
            <a:endParaRPr b="1" sz="2200">
              <a:solidFill>
                <a:srgbClr val="FF0000"/>
              </a:solidFill>
            </a:endParaRPr>
          </a:p>
        </p:txBody>
      </p:sp>
      <p:pic>
        <p:nvPicPr>
          <p:cNvPr id="218" name="Google Shape;218;p33"/>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219" name="Google Shape;219;p33"/>
          <p:cNvSpPr txBox="1"/>
          <p:nvPr/>
        </p:nvSpPr>
        <p:spPr>
          <a:xfrm>
            <a:off x="479975" y="1016100"/>
            <a:ext cx="2874300" cy="2921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Roboto"/>
              <a:buChar char="●"/>
            </a:pPr>
            <a:r>
              <a:rPr lang="en" sz="1500">
                <a:latin typeface="Roboto"/>
                <a:ea typeface="Roboto"/>
                <a:cs typeface="Roboto"/>
                <a:sym typeface="Roboto"/>
              </a:rPr>
              <a:t>Teams meetings can be scheduled with parents or others who are not a part of the KCS group.  </a:t>
            </a:r>
            <a:endParaRPr sz="1500">
              <a:latin typeface="Roboto"/>
              <a:ea typeface="Roboto"/>
              <a:cs typeface="Roboto"/>
              <a:sym typeface="Roboto"/>
            </a:endParaRPr>
          </a:p>
          <a:p>
            <a:pPr indent="-323850" lvl="0" marL="457200" rtl="0" algn="l">
              <a:spcBef>
                <a:spcPts val="0"/>
              </a:spcBef>
              <a:spcAft>
                <a:spcPts val="0"/>
              </a:spcAft>
              <a:buSzPts val="1500"/>
              <a:buFont typeface="Roboto"/>
              <a:buChar char="●"/>
            </a:pPr>
            <a:r>
              <a:rPr lang="en" sz="1500">
                <a:latin typeface="Roboto"/>
                <a:ea typeface="Roboto"/>
                <a:cs typeface="Roboto"/>
                <a:sym typeface="Roboto"/>
              </a:rPr>
              <a:t>Use the email of the guest or parent to invite them to a meeting.</a:t>
            </a:r>
            <a:endParaRPr sz="1500">
              <a:latin typeface="Roboto"/>
              <a:ea typeface="Roboto"/>
              <a:cs typeface="Roboto"/>
              <a:sym typeface="Roboto"/>
            </a:endParaRPr>
          </a:p>
          <a:p>
            <a:pPr indent="-323850" lvl="0" marL="457200" rtl="0" algn="l">
              <a:spcBef>
                <a:spcPts val="0"/>
              </a:spcBef>
              <a:spcAft>
                <a:spcPts val="0"/>
              </a:spcAft>
              <a:buSzPts val="1500"/>
              <a:buFont typeface="Roboto"/>
              <a:buChar char="●"/>
            </a:pPr>
            <a:r>
              <a:rPr lang="en" sz="1500">
                <a:latin typeface="Roboto"/>
                <a:ea typeface="Roboto"/>
                <a:cs typeface="Roboto"/>
                <a:sym typeface="Roboto"/>
              </a:rPr>
              <a:t>The join the meeting link can also be emailed to a parent or guest.</a:t>
            </a:r>
            <a:endParaRPr sz="1500">
              <a:latin typeface="Roboto"/>
              <a:ea typeface="Roboto"/>
              <a:cs typeface="Roboto"/>
              <a:sym typeface="Roboto"/>
            </a:endParaRPr>
          </a:p>
        </p:txBody>
      </p:sp>
      <p:pic>
        <p:nvPicPr>
          <p:cNvPr id="220" name="Google Shape;220;p33"/>
          <p:cNvPicPr preferRelativeResize="0"/>
          <p:nvPr/>
        </p:nvPicPr>
        <p:blipFill>
          <a:blip r:embed="rId4">
            <a:alphaModFix/>
          </a:blip>
          <a:stretch>
            <a:fillRect/>
          </a:stretch>
        </p:blipFill>
        <p:spPr>
          <a:xfrm>
            <a:off x="431075" y="3698425"/>
            <a:ext cx="2972100" cy="696575"/>
          </a:xfrm>
          <a:prstGeom prst="rect">
            <a:avLst/>
          </a:prstGeom>
          <a:noFill/>
          <a:ln>
            <a:noFill/>
          </a:ln>
        </p:spPr>
      </p:pic>
      <p:pic>
        <p:nvPicPr>
          <p:cNvPr descr="In this tutorial, you will learn how to schedule an online Microsoft Teams meeting with guests including external participants like your customers.&#10;&#10;• In Microsoft Teams, select “Calendar” and “+ New Meeting.”&#10;• If you want to add a title for your meeting, you can do so in the row next to the pencil icon.&#10;• To add an attendee, search their name and select them. Repeat this process to add additional guests. If you wish to add external guests to the Teams meeting, type their email address.&#10;• Teams will automatically review attendees’ schedules and suggest available meeting times but if you want to get a more detailed look at participant’s schedules, click on “Scheduling Assistant.” However, external guests’ schedules will not populate here, so you will have to ask them for their availability.&#10;• You can also customize other meeting details such as channel notifications, meeting description, and location. For remote work meetings or video conferences, you can leave the “location” section blank.&#10;• Then just hit “Send” and email invitations will be sent to your attendees.  &#10;&#10;For more training and learning resources, visit the Microsoft 365 Training Center: https://msft.it/6004Tlpzs&#10;Learn how to schedule a Microsoft Teams meeting from Outlook: https://msft.it/6005Tlpzt&#10;To learn best practices, news, and trends directly from the team behind Microsoft Teams, check out the blog: https://msft.it/6004Tlpz2&#10;&#10;► Subscribe to Microsoft 365 on YouTube here: https://aka.ms/SubscribeToM365&#10;&#10;► Follow us on social: &#10;LinkedIn: https://www.linkedin.com/showcase/microsoft-365/&#10;Twitter: https://twitter.com/Microsoft365&#10;Instagram: https://www.instagram.com/microsoft365/&#10;Facebook: https://www.facebook.com/Microsoft365/&#10;&#10;► For more about Microsoft 365, visit https://msft.it/6006Tc8Z4&#10;&#10;#Teams #Microsoft365 #Microsoft #MicrosoftTeams" id="221" name="Google Shape;221;p33" title="How to schedule a Microsoft Teams meeting with guests">
            <a:hlinkClick r:id="rId5"/>
          </p:cNvPr>
          <p:cNvPicPr preferRelativeResize="0"/>
          <p:nvPr/>
        </p:nvPicPr>
        <p:blipFill>
          <a:blip r:embed="rId6">
            <a:alphaModFix/>
          </a:blip>
          <a:stretch>
            <a:fillRect/>
          </a:stretch>
        </p:blipFill>
        <p:spPr>
          <a:xfrm>
            <a:off x="4178350" y="877650"/>
            <a:ext cx="4387225" cy="3290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5" name="Shape 225"/>
        <p:cNvGrpSpPr/>
        <p:nvPr/>
      </p:nvGrpSpPr>
      <p:grpSpPr>
        <a:xfrm>
          <a:off x="0" y="0"/>
          <a:ext cx="0" cy="0"/>
          <a:chOff x="0" y="0"/>
          <a:chExt cx="0" cy="0"/>
        </a:xfrm>
      </p:grpSpPr>
      <p:sp>
        <p:nvSpPr>
          <p:cNvPr id="226" name="Google Shape;226;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Setting Meeting Options - Everyone</a:t>
            </a:r>
            <a:endParaRPr b="1" sz="2400">
              <a:solidFill>
                <a:srgbClr val="FF0000"/>
              </a:solidFill>
            </a:endParaRPr>
          </a:p>
        </p:txBody>
      </p:sp>
      <p:pic>
        <p:nvPicPr>
          <p:cNvPr id="227" name="Google Shape;227;p34"/>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descr="Learn how to set the proper Meeting Options in a Microsoft Teams meeting. These settings can ensure educators can set the proper roles for students.  Who can mute, who can remove others from the meeting, who enter, etc. Note: there is no sound in this video.&#10;&#10;More details here: https://support.office.com/en-us/article/Change-participant-settings-for-a-Teams-meeting-53261366-dbd5-45f9-aae9-a70e6354f88e&#10;------------------------------------------&#10;🔔 Subscribe to my YouTube Channel: https://aka.ms/MikeYouTubeSubscribe&#10;&#10;*Connect with me on Social:&#10;Twitter: https://twitter.com/mtholfsen&#10;LinkedIn: https://www.linkedin.com/in/miketholfsen/&#10;Instagram: https://www.instagram.com/mtholfsen&#10;Pinterest: https://www.pinterest.com/miketholfsen&#10;TikTok: https://www.tiktok.com/@mtholfsen&#10;Wakelet: https://www.wakelet.com/@mtholfsen&#10;&#10;*Distance Learning Resources:&#10;Microsoft EDU Remote site: https://www.microsoft.com/en-us/education/remote-learning&#10;Teams EDU Quick Start Guide: https://aka.ms/TeamsEDUQuickGuide&#10;Webinar series: https://aka.ms/RemoteLearningPlaylist&#10;Resource, training and tips collection: https://aka.ms/RemoteLearningWakelet" id="228" name="Google Shape;228;p34" title="Setting up Meeting Options in Microsoft Teams">
            <a:hlinkClick r:id="rId4"/>
          </p:cNvPr>
          <p:cNvPicPr preferRelativeResize="0"/>
          <p:nvPr/>
        </p:nvPicPr>
        <p:blipFill>
          <a:blip r:embed="rId5">
            <a:alphaModFix/>
          </a:blip>
          <a:stretch>
            <a:fillRect/>
          </a:stretch>
        </p:blipFill>
        <p:spPr>
          <a:xfrm>
            <a:off x="4266875" y="1020525"/>
            <a:ext cx="4572000" cy="3429000"/>
          </a:xfrm>
          <a:prstGeom prst="rect">
            <a:avLst/>
          </a:prstGeom>
          <a:noFill/>
          <a:ln>
            <a:noFill/>
          </a:ln>
        </p:spPr>
      </p:pic>
      <p:sp>
        <p:nvSpPr>
          <p:cNvPr id="229" name="Google Shape;229;p34"/>
          <p:cNvSpPr txBox="1"/>
          <p:nvPr/>
        </p:nvSpPr>
        <p:spPr>
          <a:xfrm>
            <a:off x="363600" y="714525"/>
            <a:ext cx="3638700" cy="38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To set meeting options for a Teams Meeting:</a:t>
            </a:r>
            <a:endParaRPr b="1" sz="1600">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Click on the desired meeting in either the Teams or Office 365 calendar.</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Click on </a:t>
            </a:r>
            <a:r>
              <a:rPr b="1" lang="en">
                <a:latin typeface="Roboto"/>
                <a:ea typeface="Roboto"/>
                <a:cs typeface="Roboto"/>
                <a:sym typeface="Roboto"/>
              </a:rPr>
              <a:t>Meeting Options</a:t>
            </a:r>
            <a:endParaRPr b="1">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Select who to allow to Bypass the lobby.  It will default to Everyone and can be changed as desired. </a:t>
            </a:r>
            <a:r>
              <a:rPr b="1" lang="en">
                <a:latin typeface="Roboto"/>
                <a:ea typeface="Roboto"/>
                <a:cs typeface="Roboto"/>
                <a:sym typeface="Roboto"/>
              </a:rPr>
              <a:t>Note:</a:t>
            </a:r>
            <a:r>
              <a:rPr lang="en">
                <a:latin typeface="Roboto"/>
                <a:ea typeface="Roboto"/>
                <a:cs typeface="Roboto"/>
                <a:sym typeface="Roboto"/>
              </a:rPr>
              <a:t>  Guests in a meeting will have to be admitted, as they are outside the KCS organization.</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b="1" lang="en">
                <a:latin typeface="Roboto"/>
                <a:ea typeface="Roboto"/>
                <a:cs typeface="Roboto"/>
                <a:sym typeface="Roboto"/>
              </a:rPr>
              <a:t>Who can present?</a:t>
            </a:r>
            <a:r>
              <a:rPr lang="en">
                <a:latin typeface="Roboto"/>
                <a:ea typeface="Roboto"/>
                <a:cs typeface="Roboto"/>
                <a:sym typeface="Roboto"/>
              </a:rPr>
              <a:t> will allow you to pick only yourself or people you specify to share their screens in a Teams Meeting.  This prevents others from </a:t>
            </a:r>
            <a:r>
              <a:rPr lang="en">
                <a:latin typeface="Roboto"/>
                <a:ea typeface="Roboto"/>
                <a:cs typeface="Roboto"/>
                <a:sym typeface="Roboto"/>
              </a:rPr>
              <a:t>inadvertently</a:t>
            </a:r>
            <a:r>
              <a:rPr lang="en">
                <a:latin typeface="Roboto"/>
                <a:ea typeface="Roboto"/>
                <a:cs typeface="Roboto"/>
                <a:sym typeface="Roboto"/>
              </a:rPr>
              <a:t> sharing their screens and can be changed during the meeting.</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3" name="Shape 233"/>
        <p:cNvGrpSpPr/>
        <p:nvPr/>
      </p:nvGrpSpPr>
      <p:grpSpPr>
        <a:xfrm>
          <a:off x="0" y="0"/>
          <a:ext cx="0" cy="0"/>
          <a:chOff x="0" y="0"/>
          <a:chExt cx="0" cy="0"/>
        </a:xfrm>
      </p:grpSpPr>
      <p:sp>
        <p:nvSpPr>
          <p:cNvPr id="234" name="Google Shape;234;p35"/>
          <p:cNvSpPr txBox="1"/>
          <p:nvPr>
            <p:ph type="title"/>
          </p:nvPr>
        </p:nvSpPr>
        <p:spPr>
          <a:xfrm>
            <a:off x="113600" y="40525"/>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Setting Meeting Options - Student Meetings</a:t>
            </a:r>
            <a:endParaRPr b="1" sz="2400">
              <a:solidFill>
                <a:srgbClr val="FF0000"/>
              </a:solidFill>
            </a:endParaRPr>
          </a:p>
        </p:txBody>
      </p:sp>
      <p:pic>
        <p:nvPicPr>
          <p:cNvPr id="235" name="Google Shape;235;p35"/>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descr="Setting up a Meet Now from the channel posts is awesome but it does not let you set Meeting options. To do that, instead use Schedule Meeting when setting up a Meet Now. This allows you to go to the Calendar and edit the meeting options. Switch &quot;Everyone&quot; from &quot;Can present&quot; which really means presenter to &quot;Only me.&quot; This has your students automatically add the meeting as an attendee rather than as a presenter." id="236" name="Google Shape;236;p35" title="Using Teams Meeting with students and setting them as attendees">
            <a:hlinkClick r:id="rId4"/>
          </p:cNvPr>
          <p:cNvPicPr preferRelativeResize="0"/>
          <p:nvPr/>
        </p:nvPicPr>
        <p:blipFill>
          <a:blip r:embed="rId5">
            <a:alphaModFix/>
          </a:blip>
          <a:stretch>
            <a:fillRect/>
          </a:stretch>
        </p:blipFill>
        <p:spPr>
          <a:xfrm>
            <a:off x="3887125" y="857250"/>
            <a:ext cx="4572000" cy="3429000"/>
          </a:xfrm>
          <a:prstGeom prst="rect">
            <a:avLst/>
          </a:prstGeom>
          <a:noFill/>
          <a:ln>
            <a:noFill/>
          </a:ln>
        </p:spPr>
      </p:pic>
      <p:sp>
        <p:nvSpPr>
          <p:cNvPr id="237" name="Google Shape;237;p35"/>
          <p:cNvSpPr txBox="1"/>
          <p:nvPr/>
        </p:nvSpPr>
        <p:spPr>
          <a:xfrm>
            <a:off x="279350" y="857250"/>
            <a:ext cx="3228000" cy="38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1 - Changing roles within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a meeting. (Making Attendees)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2 - Use meeting options 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the calendar meeting link.</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3 - Click on Who can Present and</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select </a:t>
            </a:r>
            <a:r>
              <a:rPr b="1" lang="en">
                <a:latin typeface="Roboto"/>
                <a:ea typeface="Roboto"/>
                <a:cs typeface="Roboto"/>
                <a:sym typeface="Roboto"/>
              </a:rPr>
              <a:t>Only Me</a:t>
            </a:r>
            <a:r>
              <a:rPr lang="en">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Due to the policies enabled by IT, some of the student features will not be options (for example, we can set the policy that only adults can record meetings). Stay tuned for more details about what is set for KCS. You can also set these roles for adults as well. </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1" name="Shape 241"/>
        <p:cNvGrpSpPr/>
        <p:nvPr/>
      </p:nvGrpSpPr>
      <p:grpSpPr>
        <a:xfrm>
          <a:off x="0" y="0"/>
          <a:ext cx="0" cy="0"/>
          <a:chOff x="0" y="0"/>
          <a:chExt cx="0" cy="0"/>
        </a:xfrm>
      </p:grpSpPr>
      <p:sp>
        <p:nvSpPr>
          <p:cNvPr id="242" name="Google Shape;242;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Attendee View for Teams</a:t>
            </a:r>
            <a:r>
              <a:rPr b="1" lang="en" sz="2400"/>
              <a:t> Student Meetings</a:t>
            </a:r>
            <a:endParaRPr b="1" sz="2400">
              <a:solidFill>
                <a:srgbClr val="FF0000"/>
              </a:solidFill>
            </a:endParaRPr>
          </a:p>
        </p:txBody>
      </p:sp>
      <p:pic>
        <p:nvPicPr>
          <p:cNvPr id="243" name="Google Shape;243;p36"/>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descr="After switching students to attendees they are unable to mute other students" id="244" name="Google Shape;244;p36" title="Attendee view for a student in Teams Meeting">
            <a:hlinkClick r:id="rId4"/>
          </p:cNvPr>
          <p:cNvPicPr preferRelativeResize="0"/>
          <p:nvPr/>
        </p:nvPicPr>
        <p:blipFill>
          <a:blip r:embed="rId5">
            <a:alphaModFix/>
          </a:blip>
          <a:stretch>
            <a:fillRect/>
          </a:stretch>
        </p:blipFill>
        <p:spPr>
          <a:xfrm>
            <a:off x="1813125" y="734250"/>
            <a:ext cx="5161175" cy="3870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8" name="Shape 248"/>
        <p:cNvGrpSpPr/>
        <p:nvPr/>
      </p:nvGrpSpPr>
      <p:grpSpPr>
        <a:xfrm>
          <a:off x="0" y="0"/>
          <a:ext cx="0" cy="0"/>
          <a:chOff x="0" y="0"/>
          <a:chExt cx="0" cy="0"/>
        </a:xfrm>
      </p:grpSpPr>
      <p:sp>
        <p:nvSpPr>
          <p:cNvPr id="249" name="Google Shape;249;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What are some Teams Meeting Expectations?</a:t>
            </a:r>
            <a:endParaRPr b="1" sz="2400">
              <a:solidFill>
                <a:srgbClr val="FF0000"/>
              </a:solidFill>
            </a:endParaRPr>
          </a:p>
        </p:txBody>
      </p:sp>
      <p:sp>
        <p:nvSpPr>
          <p:cNvPr id="250" name="Google Shape;250;p37"/>
          <p:cNvSpPr txBox="1"/>
          <p:nvPr>
            <p:ph idx="4294967295" type="body"/>
          </p:nvPr>
        </p:nvSpPr>
        <p:spPr>
          <a:xfrm>
            <a:off x="471900" y="852275"/>
            <a:ext cx="8222100" cy="360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 appropriate and respectful in your actions</a:t>
            </a:r>
            <a:endParaRPr/>
          </a:p>
          <a:p>
            <a:pPr indent="-342900" lvl="0" marL="457200" rtl="0" algn="l">
              <a:spcBef>
                <a:spcPts val="0"/>
              </a:spcBef>
              <a:spcAft>
                <a:spcPts val="0"/>
              </a:spcAft>
              <a:buSzPts val="1800"/>
              <a:buChar char="●"/>
            </a:pPr>
            <a:r>
              <a:rPr lang="en"/>
              <a:t>KCS approved dress </a:t>
            </a:r>
            <a:endParaRPr/>
          </a:p>
          <a:p>
            <a:pPr indent="-342900" lvl="0" marL="457200" rtl="0" algn="l">
              <a:spcBef>
                <a:spcPts val="0"/>
              </a:spcBef>
              <a:spcAft>
                <a:spcPts val="0"/>
              </a:spcAft>
              <a:buSzPts val="1800"/>
              <a:buChar char="●"/>
            </a:pPr>
            <a:r>
              <a:rPr lang="en"/>
              <a:t>Choose a well-lit room for your meeting.</a:t>
            </a:r>
            <a:endParaRPr/>
          </a:p>
          <a:p>
            <a:pPr indent="-342900" lvl="0" marL="457200" rtl="0" algn="l">
              <a:spcBef>
                <a:spcPts val="0"/>
              </a:spcBef>
              <a:spcAft>
                <a:spcPts val="0"/>
              </a:spcAft>
              <a:buSzPts val="1800"/>
              <a:buChar char="●"/>
            </a:pPr>
            <a:r>
              <a:rPr lang="en"/>
              <a:t>Avoid sitting with a window behind you.</a:t>
            </a:r>
            <a:endParaRPr/>
          </a:p>
          <a:p>
            <a:pPr indent="-342900" lvl="0" marL="457200" rtl="0" algn="l">
              <a:spcBef>
                <a:spcPts val="0"/>
              </a:spcBef>
              <a:spcAft>
                <a:spcPts val="0"/>
              </a:spcAft>
              <a:buSzPts val="1800"/>
              <a:buChar char="●"/>
            </a:pPr>
            <a:r>
              <a:rPr lang="en"/>
              <a:t>Be conscious of background noise.</a:t>
            </a:r>
            <a:endParaRPr/>
          </a:p>
          <a:p>
            <a:pPr indent="-342900" lvl="0" marL="457200" rtl="0" algn="l">
              <a:spcBef>
                <a:spcPts val="0"/>
              </a:spcBef>
              <a:spcAft>
                <a:spcPts val="0"/>
              </a:spcAft>
              <a:buSzPts val="1800"/>
              <a:buChar char="●"/>
            </a:pPr>
            <a:r>
              <a:rPr lang="en"/>
              <a:t>Mute your microphone when you are not speaking.</a:t>
            </a:r>
            <a:endParaRPr/>
          </a:p>
          <a:p>
            <a:pPr indent="-342900" lvl="0" marL="457200" rtl="0" algn="l">
              <a:spcBef>
                <a:spcPts val="0"/>
              </a:spcBef>
              <a:spcAft>
                <a:spcPts val="0"/>
              </a:spcAft>
              <a:buSzPts val="1800"/>
              <a:buChar char="●"/>
            </a:pPr>
            <a:r>
              <a:rPr lang="en"/>
              <a:t>Use the chat feature when you have a question or comment and do not want to interrupt the speaker.</a:t>
            </a:r>
            <a:endParaRPr/>
          </a:p>
          <a:p>
            <a:pPr indent="-342900" lvl="0" marL="457200" rtl="0" algn="l">
              <a:spcBef>
                <a:spcPts val="0"/>
              </a:spcBef>
              <a:spcAft>
                <a:spcPts val="0"/>
              </a:spcAft>
              <a:buSzPts val="1800"/>
              <a:buChar char="●"/>
            </a:pPr>
            <a:r>
              <a:rPr lang="en"/>
              <a:t>Test system setting, audio and video, prior to conducting a meeting</a:t>
            </a:r>
            <a:endParaRPr/>
          </a:p>
        </p:txBody>
      </p:sp>
      <p:pic>
        <p:nvPicPr>
          <p:cNvPr id="251" name="Google Shape;251;p37"/>
          <p:cNvPicPr preferRelativeResize="0"/>
          <p:nvPr/>
        </p:nvPicPr>
        <p:blipFill>
          <a:blip r:embed="rId3">
            <a:alphaModFix/>
          </a:blip>
          <a:stretch>
            <a:fillRect/>
          </a:stretch>
        </p:blipFill>
        <p:spPr>
          <a:xfrm>
            <a:off x="3201050" y="4605125"/>
            <a:ext cx="2741899" cy="383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55" name="Shape 255"/>
        <p:cNvGrpSpPr/>
        <p:nvPr/>
      </p:nvGrpSpPr>
      <p:grpSpPr>
        <a:xfrm>
          <a:off x="0" y="0"/>
          <a:ext cx="0" cy="0"/>
          <a:chOff x="0" y="0"/>
          <a:chExt cx="0" cy="0"/>
        </a:xfrm>
      </p:grpSpPr>
      <p:sp>
        <p:nvSpPr>
          <p:cNvPr id="256" name="Google Shape;256;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300"/>
              <a:t>Recording a Teams Meeting</a:t>
            </a:r>
            <a:endParaRPr b="1" sz="2300">
              <a:solidFill>
                <a:srgbClr val="FF0000"/>
              </a:solidFill>
            </a:endParaRPr>
          </a:p>
        </p:txBody>
      </p:sp>
      <p:sp>
        <p:nvSpPr>
          <p:cNvPr id="257" name="Google Shape;257;p38"/>
          <p:cNvSpPr txBox="1"/>
          <p:nvPr>
            <p:ph idx="4294967295" type="body"/>
          </p:nvPr>
        </p:nvSpPr>
        <p:spPr>
          <a:xfrm>
            <a:off x="90900" y="852275"/>
            <a:ext cx="3641700" cy="35217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100"/>
              </a:spcBef>
              <a:spcAft>
                <a:spcPts val="0"/>
              </a:spcAft>
              <a:buSzPts val="1600"/>
              <a:buChar char="●"/>
            </a:pPr>
            <a:r>
              <a:rPr lang="en" sz="1350">
                <a:solidFill>
                  <a:srgbClr val="1E1E1E"/>
                </a:solidFill>
                <a:highlight>
                  <a:srgbClr val="FFFFFF"/>
                </a:highlight>
                <a:latin typeface="Arial"/>
                <a:ea typeface="Arial"/>
                <a:cs typeface="Arial"/>
                <a:sym typeface="Arial"/>
              </a:rPr>
              <a:t>Recording a meeting can be a valuable resource for students and parents and help facilitate students' understanding and retention of the material presented. When you record a meeting, a searchable transcript and closed captions are automatically created. </a:t>
            </a:r>
            <a:endParaRPr sz="1350">
              <a:solidFill>
                <a:srgbClr val="1E1E1E"/>
              </a:solidFill>
              <a:highlight>
                <a:srgbClr val="FFFFFF"/>
              </a:highlight>
              <a:latin typeface="Arial"/>
              <a:ea typeface="Arial"/>
              <a:cs typeface="Arial"/>
              <a:sym typeface="Arial"/>
            </a:endParaRPr>
          </a:p>
          <a:p>
            <a:pPr indent="-330200" lvl="0" marL="457200" rtl="0" algn="l">
              <a:lnSpc>
                <a:spcPct val="150000"/>
              </a:lnSpc>
              <a:spcBef>
                <a:spcPts val="0"/>
              </a:spcBef>
              <a:spcAft>
                <a:spcPts val="0"/>
              </a:spcAft>
              <a:buSzPts val="1600"/>
              <a:buChar char="●"/>
            </a:pPr>
            <a:r>
              <a:rPr lang="en" sz="1350">
                <a:solidFill>
                  <a:srgbClr val="1E1E1E"/>
                </a:solidFill>
                <a:highlight>
                  <a:srgbClr val="FFFFFF"/>
                </a:highlight>
                <a:latin typeface="Arial"/>
                <a:ea typeface="Arial"/>
                <a:cs typeface="Arial"/>
                <a:sym typeface="Arial"/>
              </a:rPr>
              <a:t>To record a meeting, once the meeting has started, go to </a:t>
            </a:r>
            <a:r>
              <a:rPr b="1" lang="en" sz="1350">
                <a:solidFill>
                  <a:srgbClr val="1E1E1E"/>
                </a:solidFill>
                <a:highlight>
                  <a:srgbClr val="FFFFFF"/>
                </a:highlight>
                <a:latin typeface="Arial"/>
                <a:ea typeface="Arial"/>
                <a:cs typeface="Arial"/>
                <a:sym typeface="Arial"/>
              </a:rPr>
              <a:t>More options</a:t>
            </a:r>
            <a:r>
              <a:rPr lang="en" sz="1350">
                <a:solidFill>
                  <a:srgbClr val="1E1E1E"/>
                </a:solidFill>
                <a:highlight>
                  <a:srgbClr val="FFFFFF"/>
                </a:highlight>
                <a:latin typeface="Arial"/>
                <a:ea typeface="Arial"/>
                <a:cs typeface="Arial"/>
                <a:sym typeface="Arial"/>
              </a:rPr>
              <a:t> &gt; </a:t>
            </a:r>
            <a:r>
              <a:rPr b="1" lang="en" sz="1350">
                <a:solidFill>
                  <a:srgbClr val="1E1E1E"/>
                </a:solidFill>
                <a:highlight>
                  <a:srgbClr val="FFFFFF"/>
                </a:highlight>
                <a:latin typeface="Arial"/>
                <a:ea typeface="Arial"/>
                <a:cs typeface="Arial"/>
                <a:sym typeface="Arial"/>
              </a:rPr>
              <a:t>Start recording</a:t>
            </a:r>
            <a:r>
              <a:rPr lang="en" sz="1350">
                <a:solidFill>
                  <a:srgbClr val="1E1E1E"/>
                </a:solidFill>
                <a:highlight>
                  <a:srgbClr val="FFFFFF"/>
                </a:highlight>
                <a:latin typeface="Arial"/>
                <a:ea typeface="Arial"/>
                <a:cs typeface="Arial"/>
                <a:sym typeface="Arial"/>
              </a:rPr>
              <a:t>. You can stop the recording using More options as well. </a:t>
            </a:r>
            <a:endParaRPr sz="1350">
              <a:solidFill>
                <a:srgbClr val="1E1E1E"/>
              </a:solidFill>
              <a:highlight>
                <a:srgbClr val="FFFFFF"/>
              </a:highlight>
              <a:latin typeface="Arial"/>
              <a:ea typeface="Arial"/>
              <a:cs typeface="Arial"/>
              <a:sym typeface="Arial"/>
            </a:endParaRPr>
          </a:p>
          <a:p>
            <a:pPr indent="0" lvl="0" marL="457200" rtl="0" algn="l">
              <a:spcBef>
                <a:spcPts val="1100"/>
              </a:spcBef>
              <a:spcAft>
                <a:spcPts val="1600"/>
              </a:spcAft>
              <a:buNone/>
            </a:pPr>
            <a:r>
              <a:t/>
            </a:r>
            <a:endParaRPr/>
          </a:p>
        </p:txBody>
      </p:sp>
      <p:pic>
        <p:nvPicPr>
          <p:cNvPr id="258" name="Google Shape;258;p38"/>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id="259" name="Google Shape;259;p38"/>
          <p:cNvPicPr preferRelativeResize="0"/>
          <p:nvPr/>
        </p:nvPicPr>
        <p:blipFill>
          <a:blip r:embed="rId4">
            <a:alphaModFix/>
          </a:blip>
          <a:stretch>
            <a:fillRect/>
          </a:stretch>
        </p:blipFill>
        <p:spPr>
          <a:xfrm>
            <a:off x="4387500" y="2191299"/>
            <a:ext cx="4347600" cy="1559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63" name="Shape 263"/>
        <p:cNvGrpSpPr/>
        <p:nvPr/>
      </p:nvGrpSpPr>
      <p:grpSpPr>
        <a:xfrm>
          <a:off x="0" y="0"/>
          <a:ext cx="0" cy="0"/>
          <a:chOff x="0" y="0"/>
          <a:chExt cx="0" cy="0"/>
        </a:xfrm>
      </p:grpSpPr>
      <p:sp>
        <p:nvSpPr>
          <p:cNvPr id="264" name="Google Shape;264;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t>Attendance Report in a Teams Meeting</a:t>
            </a:r>
            <a:endParaRPr b="1" sz="2200">
              <a:solidFill>
                <a:srgbClr val="FF0000"/>
              </a:solidFill>
            </a:endParaRPr>
          </a:p>
        </p:txBody>
      </p:sp>
      <p:pic>
        <p:nvPicPr>
          <p:cNvPr id="265" name="Google Shape;265;p39"/>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266" name="Google Shape;266;p39"/>
          <p:cNvSpPr txBox="1"/>
          <p:nvPr/>
        </p:nvSpPr>
        <p:spPr>
          <a:xfrm>
            <a:off x="263625" y="1278600"/>
            <a:ext cx="3432000" cy="27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 attendance report for a meeting is located in the meeting chat for each </a:t>
            </a:r>
            <a:r>
              <a:rPr lang="en">
                <a:latin typeface="Roboto"/>
                <a:ea typeface="Roboto"/>
                <a:cs typeface="Roboto"/>
                <a:sym typeface="Roboto"/>
              </a:rPr>
              <a:t>individual meeting and can be downloaded or opened from that link.</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To download:</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Click the download arrow</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Check your downloads for a .csv file called MeetingAttendance List.</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
                <a:latin typeface="Roboto"/>
                <a:ea typeface="Roboto"/>
                <a:cs typeface="Roboto"/>
                <a:sym typeface="Roboto"/>
              </a:rPr>
              <a:t>This file can be opened with Excel, Numbers, or Sheets.  </a:t>
            </a:r>
            <a:endParaRPr>
              <a:latin typeface="Roboto"/>
              <a:ea typeface="Roboto"/>
              <a:cs typeface="Roboto"/>
              <a:sym typeface="Roboto"/>
            </a:endParaRPr>
          </a:p>
          <a:p>
            <a:pPr indent="0" lvl="0" marL="0" rtl="0" algn="l">
              <a:spcBef>
                <a:spcPts val="0"/>
              </a:spcBef>
              <a:spcAft>
                <a:spcPts val="0"/>
              </a:spcAft>
              <a:buNone/>
            </a:pPr>
            <a:r>
              <a:t/>
            </a:r>
            <a:endParaRPr b="1">
              <a:latin typeface="Roboto"/>
              <a:ea typeface="Roboto"/>
              <a:cs typeface="Roboto"/>
              <a:sym typeface="Roboto"/>
            </a:endParaRPr>
          </a:p>
        </p:txBody>
      </p:sp>
      <p:pic>
        <p:nvPicPr>
          <p:cNvPr id="267" name="Google Shape;267;p39"/>
          <p:cNvPicPr preferRelativeResize="0"/>
          <p:nvPr/>
        </p:nvPicPr>
        <p:blipFill>
          <a:blip r:embed="rId4">
            <a:alphaModFix/>
          </a:blip>
          <a:stretch>
            <a:fillRect/>
          </a:stretch>
        </p:blipFill>
        <p:spPr>
          <a:xfrm>
            <a:off x="4213989" y="1629526"/>
            <a:ext cx="4589361" cy="173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71" name="Shape 271"/>
        <p:cNvGrpSpPr/>
        <p:nvPr/>
      </p:nvGrpSpPr>
      <p:grpSpPr>
        <a:xfrm>
          <a:off x="0" y="0"/>
          <a:ext cx="0" cy="0"/>
          <a:chOff x="0" y="0"/>
          <a:chExt cx="0" cy="0"/>
        </a:xfrm>
      </p:grpSpPr>
      <p:sp>
        <p:nvSpPr>
          <p:cNvPr id="272" name="Google Shape;272;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What happens if I have technical difficulties during a Meeting?</a:t>
            </a:r>
            <a:endParaRPr b="1" sz="2000"/>
          </a:p>
        </p:txBody>
      </p:sp>
      <p:sp>
        <p:nvSpPr>
          <p:cNvPr id="273" name="Google Shape;273;p40"/>
          <p:cNvSpPr txBox="1"/>
          <p:nvPr>
            <p:ph idx="4294967295" type="body"/>
          </p:nvPr>
        </p:nvSpPr>
        <p:spPr>
          <a:xfrm>
            <a:off x="311700" y="925525"/>
            <a:ext cx="75621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00"/>
              <a:t>What happens if I am disconnected from the meeting? </a:t>
            </a:r>
            <a:endParaRPr b="1" sz="1900"/>
          </a:p>
          <a:p>
            <a:pPr indent="0" lvl="0" marL="0" rtl="0" algn="l">
              <a:lnSpc>
                <a:spcPct val="100000"/>
              </a:lnSpc>
              <a:spcBef>
                <a:spcPts val="0"/>
              </a:spcBef>
              <a:spcAft>
                <a:spcPts val="0"/>
              </a:spcAft>
              <a:buNone/>
            </a:pPr>
            <a:r>
              <a:rPr lang="en" sz="1800"/>
              <a:t>Rejoin the meeting by clicking on the original link you were sent.</a:t>
            </a:r>
            <a:endParaRPr sz="1800"/>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b="1" lang="en" sz="1900"/>
              <a:t>What happens if I am signed in as a guest in a meeting? </a:t>
            </a:r>
            <a:endParaRPr b="1" sz="1900"/>
          </a:p>
          <a:p>
            <a:pPr indent="0" lvl="0" marL="0" rtl="0" algn="l">
              <a:spcBef>
                <a:spcPts val="0"/>
              </a:spcBef>
              <a:spcAft>
                <a:spcPts val="0"/>
              </a:spcAft>
              <a:buNone/>
            </a:pPr>
            <a:r>
              <a:rPr lang="en" sz="1900"/>
              <a:t>Hang up and, sign into your KCS account, and rejoin the meeting.</a:t>
            </a:r>
            <a:endParaRPr sz="1900"/>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b="1" lang="en" sz="1900"/>
              <a:t>What do I do if I cannot hear the person speaking?</a:t>
            </a:r>
            <a:endParaRPr b="1" sz="1900"/>
          </a:p>
          <a:p>
            <a:pPr indent="0" lvl="0" marL="0" rtl="0" algn="l">
              <a:spcBef>
                <a:spcPts val="0"/>
              </a:spcBef>
              <a:spcAft>
                <a:spcPts val="0"/>
              </a:spcAft>
              <a:buNone/>
            </a:pPr>
            <a:r>
              <a:rPr lang="en"/>
              <a:t>Most likely, the person has his/her microphone muted. You may wish to make a comment in the chat or you may unmute your microphone and let the speaker know. You may need to adjust the volume on your computer or phone.</a:t>
            </a:r>
            <a:endParaRPr/>
          </a:p>
          <a:p>
            <a:pPr indent="0" lvl="0" marL="0" rtl="0" algn="l">
              <a:spcBef>
                <a:spcPts val="0"/>
              </a:spcBef>
              <a:spcAft>
                <a:spcPts val="1600"/>
              </a:spcAft>
              <a:buNone/>
            </a:pPr>
            <a:r>
              <a:t/>
            </a:r>
            <a:endParaRPr b="1"/>
          </a:p>
        </p:txBody>
      </p:sp>
      <p:pic>
        <p:nvPicPr>
          <p:cNvPr id="274" name="Google Shape;274;p40"/>
          <p:cNvPicPr preferRelativeResize="0"/>
          <p:nvPr/>
        </p:nvPicPr>
        <p:blipFill>
          <a:blip r:embed="rId3">
            <a:alphaModFix/>
          </a:blip>
          <a:stretch>
            <a:fillRect/>
          </a:stretch>
        </p:blipFill>
        <p:spPr>
          <a:xfrm>
            <a:off x="3201050" y="4605125"/>
            <a:ext cx="2741899" cy="383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78" name="Shape 278"/>
        <p:cNvGrpSpPr/>
        <p:nvPr/>
      </p:nvGrpSpPr>
      <p:grpSpPr>
        <a:xfrm>
          <a:off x="0" y="0"/>
          <a:ext cx="0" cy="0"/>
          <a:chOff x="0" y="0"/>
          <a:chExt cx="0" cy="0"/>
        </a:xfrm>
      </p:grpSpPr>
      <p:sp>
        <p:nvSpPr>
          <p:cNvPr id="279" name="Google Shape;279;p4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latin typeface="Alfa Slab One"/>
                <a:ea typeface="Alfa Slab One"/>
                <a:cs typeface="Alfa Slab One"/>
                <a:sym typeface="Alfa Slab One"/>
              </a:rPr>
              <a:t>Teacher Resources</a:t>
            </a:r>
            <a:endParaRPr sz="4100">
              <a:solidFill>
                <a:srgbClr val="FF0000"/>
              </a:solidFill>
              <a:latin typeface="Alfa Slab One"/>
              <a:ea typeface="Alfa Slab One"/>
              <a:cs typeface="Alfa Slab One"/>
              <a:sym typeface="Alfa Slab One"/>
            </a:endParaRPr>
          </a:p>
        </p:txBody>
      </p:sp>
      <p:sp>
        <p:nvSpPr>
          <p:cNvPr id="280" name="Google Shape;280;p41"/>
          <p:cNvSpPr txBox="1"/>
          <p:nvPr>
            <p:ph idx="4294967295" type="body"/>
          </p:nvPr>
        </p:nvSpPr>
        <p:spPr>
          <a:xfrm>
            <a:off x="296550" y="1313475"/>
            <a:ext cx="8430000" cy="6027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2000" u="sng">
                <a:solidFill>
                  <a:srgbClr val="351C75"/>
                </a:solidFill>
                <a:hlinkClick r:id="rId3">
                  <a:extLst>
                    <a:ext uri="{A12FA001-AC4F-418D-AE19-62706E023703}">
                      <ahyp:hlinkClr val="tx"/>
                    </a:ext>
                  </a:extLst>
                </a:hlinkClick>
              </a:rPr>
              <a:t>Tips for Teachers In Microsoft Teams - https://bit.ly/kcsteamteacher</a:t>
            </a:r>
            <a:endParaRPr sz="2000">
              <a:solidFill>
                <a:srgbClr val="351C75"/>
              </a:solidFill>
            </a:endParaRPr>
          </a:p>
        </p:txBody>
      </p:sp>
      <p:pic>
        <p:nvPicPr>
          <p:cNvPr id="281" name="Google Shape;281;p41"/>
          <p:cNvPicPr preferRelativeResize="0"/>
          <p:nvPr/>
        </p:nvPicPr>
        <p:blipFill>
          <a:blip r:embed="rId4">
            <a:alphaModFix/>
          </a:blip>
          <a:stretch>
            <a:fillRect/>
          </a:stretch>
        </p:blipFill>
        <p:spPr>
          <a:xfrm>
            <a:off x="3201050" y="4605125"/>
            <a:ext cx="2741899" cy="383875"/>
          </a:xfrm>
          <a:prstGeom prst="rect">
            <a:avLst/>
          </a:prstGeom>
          <a:noFill/>
          <a:ln>
            <a:noFill/>
          </a:ln>
        </p:spPr>
      </p:pic>
      <p:sp>
        <p:nvSpPr>
          <p:cNvPr id="282" name="Google Shape;282;p41"/>
          <p:cNvSpPr txBox="1"/>
          <p:nvPr>
            <p:ph idx="4294967295" type="body"/>
          </p:nvPr>
        </p:nvSpPr>
        <p:spPr>
          <a:xfrm>
            <a:off x="53575" y="2201150"/>
            <a:ext cx="9090300" cy="6027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900" u="sng">
                <a:solidFill>
                  <a:srgbClr val="351C75"/>
                </a:solidFill>
                <a:hlinkClick r:id="rId5">
                  <a:extLst>
                    <a:ext uri="{A12FA001-AC4F-418D-AE19-62706E023703}">
                      <ahyp:hlinkClr val="tx"/>
                    </a:ext>
                  </a:extLst>
                </a:hlinkClick>
              </a:rPr>
              <a:t>Tips for Meetings In Microsoft Teams - https://bit.ly/kcsteamteachermeeting</a:t>
            </a:r>
            <a:endParaRPr sz="1900">
              <a:solidFill>
                <a:srgbClr val="351C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100"/>
              <a:t>What is Microsoft Teams?</a:t>
            </a:r>
            <a:endParaRPr b="1" sz="3100"/>
          </a:p>
        </p:txBody>
      </p:sp>
      <p:pic>
        <p:nvPicPr>
          <p:cNvPr id="87" name="Google Shape;87;p16"/>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id="88" name="Google Shape;88;p16"/>
          <p:cNvPicPr preferRelativeResize="0"/>
          <p:nvPr/>
        </p:nvPicPr>
        <p:blipFill>
          <a:blip r:embed="rId4">
            <a:alphaModFix/>
          </a:blip>
          <a:stretch>
            <a:fillRect/>
          </a:stretch>
        </p:blipFill>
        <p:spPr>
          <a:xfrm>
            <a:off x="179025" y="4037100"/>
            <a:ext cx="975250" cy="904075"/>
          </a:xfrm>
          <a:prstGeom prst="rect">
            <a:avLst/>
          </a:prstGeom>
          <a:noFill/>
          <a:ln>
            <a:noFill/>
          </a:ln>
        </p:spPr>
      </p:pic>
      <p:pic>
        <p:nvPicPr>
          <p:cNvPr descr="Microsoft Teams is a collaboration app that lets your team stay organized and have conversations all in one place. In this tutorial, you’ll learn how to use it. &#10;&#10;Within the Microsoft Teams app, the “Teams” icon will show you all of the teams that you’re a part of. Teams are made up of channels broken down by topic. Within each channel you can hold meetings, have team conversations, and share files. &#10;&#10;• To see all the files ever shared by the team, click the “Files” icon at the left of the screen.&#10;&#10;• To start a conversation with one or several members of your team, press the “Chat” button and type of the name of the people you want to reach. You can also make video and audio calls directly from chats. &#10;&#10;• In “Meetings” you can view your weekly schedule and easily create new meetings.&#10;&#10;• “Activity” will show you everything that has happened on your teams and all of your unread messages, replies, mentions and more. &#10;&#10;• To globally search for specific items or people app or take quick actions and launch apps use the command box at the top of the screen.  &#10;&#10;Learn more about Microsoft Teams: https://msft.it/6009Tis9S&#10;Visit Microsoft training and learning center: https://msft.it/6006TiuWp&#10;&#10;► Subscribe to Microsoft 365 on YouTube here: https://aka.ms/SubscribeToM365&#10;&#10;► Follow us on social: &#10;LinkedIn: https://www.linkedin.com/showcase/microsoft-365/&#10;Twitter: https://twitter.com/Microsoft365&#10;Instagram: https://www.instagram.com/microsoft365/&#10;Facebook: https://www.facebook.com/Microsoft365/&#10;&#10;► For more about Microsoft 365, visit https://msft.it/6006Tc8Z4&#10;&#10;#Microsoft #MicrosoftTeams #Microsoft365" id="89" name="Google Shape;89;p16" title="Welcome to Microsoft Teams">
            <a:hlinkClick r:id="rId5"/>
          </p:cNvPr>
          <p:cNvPicPr preferRelativeResize="0"/>
          <p:nvPr/>
        </p:nvPicPr>
        <p:blipFill>
          <a:blip r:embed="rId6">
            <a:alphaModFix/>
          </a:blip>
          <a:stretch>
            <a:fillRect/>
          </a:stretch>
        </p:blipFill>
        <p:spPr>
          <a:xfrm>
            <a:off x="1995063" y="766975"/>
            <a:ext cx="5032975" cy="377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0" y="-9"/>
            <a:ext cx="9144000" cy="51435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700"/>
              <a:t>How will I access/download the Teams App?</a:t>
            </a:r>
            <a:endParaRPr b="1" sz="2700"/>
          </a:p>
        </p:txBody>
      </p:sp>
      <p:sp>
        <p:nvSpPr>
          <p:cNvPr id="100" name="Google Shape;100;p18"/>
          <p:cNvSpPr txBox="1"/>
          <p:nvPr>
            <p:ph idx="4294967295" type="body"/>
          </p:nvPr>
        </p:nvSpPr>
        <p:spPr>
          <a:xfrm>
            <a:off x="311700" y="658150"/>
            <a:ext cx="8460300" cy="38736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None/>
            </a:pPr>
            <a:r>
              <a:rPr b="1" lang="en" sz="1600">
                <a:solidFill>
                  <a:srgbClr val="351C75"/>
                </a:solidFill>
                <a:latin typeface="Arial"/>
                <a:ea typeface="Arial"/>
                <a:cs typeface="Arial"/>
                <a:sym typeface="Arial"/>
              </a:rPr>
              <a:t>Access the App</a:t>
            </a:r>
            <a:endParaRPr b="1" sz="1600">
              <a:solidFill>
                <a:srgbClr val="351C75"/>
              </a:solidFill>
              <a:latin typeface="Arial"/>
              <a:ea typeface="Arial"/>
              <a:cs typeface="Arial"/>
              <a:sym typeface="Arial"/>
            </a:endParaRPr>
          </a:p>
          <a:p>
            <a:pPr indent="-317500" lvl="0" marL="457200" rtl="0" algn="l">
              <a:spcBef>
                <a:spcPts val="4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You</a:t>
            </a:r>
            <a:r>
              <a:rPr lang="en" sz="1400">
                <a:solidFill>
                  <a:srgbClr val="000000"/>
                </a:solidFill>
                <a:latin typeface="Arial"/>
                <a:ea typeface="Arial"/>
                <a:cs typeface="Arial"/>
                <a:sym typeface="Arial"/>
              </a:rPr>
              <a:t> can access Teams from inside Office 365 Outlook Website through KCS.</a:t>
            </a:r>
            <a:endParaRPr sz="1400">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If you use it through the website, you will be able to see the one person speaking and icons for the remainder of the class members. </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You can however download the app to your computer and/or phone which will allow you to see nine people and icons for the remainder of the class members. </a:t>
            </a:r>
            <a:endParaRPr>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To download for a phone, please visit the iOS App Store or Google Play Store. You will need to add your Knox County Schools Credentials. </a:t>
            </a:r>
            <a:r>
              <a:rPr b="1" lang="en" sz="1400">
                <a:solidFill>
                  <a:srgbClr val="351C75"/>
                </a:solidFill>
                <a:latin typeface="Arial"/>
                <a:ea typeface="Arial"/>
                <a:cs typeface="Arial"/>
                <a:sym typeface="Arial"/>
              </a:rPr>
              <a:t> </a:t>
            </a:r>
            <a:r>
              <a:rPr b="1" lang="en" sz="1400">
                <a:solidFill>
                  <a:srgbClr val="351C75"/>
                </a:solidFill>
                <a:uFill>
                  <a:noFill/>
                </a:uFill>
                <a:latin typeface="Arial"/>
                <a:ea typeface="Arial"/>
                <a:cs typeface="Arial"/>
                <a:sym typeface="Arial"/>
                <a:hlinkClick r:id="rId3">
                  <a:extLst>
                    <a:ext uri="{A12FA001-AC4F-418D-AE19-62706E023703}">
                      <ahyp:hlinkClr val="tx"/>
                    </a:ext>
                  </a:extLst>
                </a:hlinkClick>
              </a:rPr>
              <a:t>Mobile Device Downloads</a:t>
            </a:r>
            <a:endParaRPr b="1" sz="1400">
              <a:solidFill>
                <a:srgbClr val="351C75"/>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To download to a computer: </a:t>
            </a:r>
            <a:endParaRPr sz="1400">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For a Mac, please visit KCS Self-Service for installation. </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AutoNum type="alphaLcPeriod"/>
            </a:pPr>
            <a:r>
              <a:rPr lang="en">
                <a:solidFill>
                  <a:srgbClr val="000000"/>
                </a:solidFill>
                <a:latin typeface="Arial"/>
                <a:ea typeface="Arial"/>
                <a:cs typeface="Arial"/>
                <a:sym typeface="Arial"/>
              </a:rPr>
              <a:t>For a Windows machine, you should be able to download the app directly to your machine. </a:t>
            </a:r>
            <a:endParaRPr>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Once the app is downloaded, we recommend configuring your notifications in the settings section so you are notified as often as you choose.  (Note:  Two-factor authentication is required to open the Teams application.)</a:t>
            </a:r>
            <a:endParaRPr sz="2000"/>
          </a:p>
          <a:p>
            <a:pPr indent="0" lvl="0" marL="0" rtl="0" algn="l">
              <a:spcBef>
                <a:spcPts val="0"/>
              </a:spcBef>
              <a:spcAft>
                <a:spcPts val="1600"/>
              </a:spcAft>
              <a:buNone/>
            </a:pPr>
            <a:r>
              <a:t/>
            </a:r>
            <a:endParaRPr sz="1700"/>
          </a:p>
        </p:txBody>
      </p:sp>
      <p:pic>
        <p:nvPicPr>
          <p:cNvPr id="101" name="Google Shape;101;p18"/>
          <p:cNvPicPr preferRelativeResize="0"/>
          <p:nvPr/>
        </p:nvPicPr>
        <p:blipFill>
          <a:blip r:embed="rId4">
            <a:alphaModFix/>
          </a:blip>
          <a:stretch>
            <a:fillRect/>
          </a:stretch>
        </p:blipFill>
        <p:spPr>
          <a:xfrm>
            <a:off x="3201050" y="4605125"/>
            <a:ext cx="2741899" cy="383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118525" y="0"/>
            <a:ext cx="9262524" cy="52101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300"/>
              <a:t>Microsoft Teams </a:t>
            </a:r>
            <a:endParaRPr b="1" sz="3300">
              <a:solidFill>
                <a:srgbClr val="FF0000"/>
              </a:solidFill>
            </a:endParaRPr>
          </a:p>
        </p:txBody>
      </p:sp>
      <p:pic>
        <p:nvPicPr>
          <p:cNvPr id="112" name="Google Shape;112;p20"/>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13" name="Google Shape;113;p20"/>
          <p:cNvSpPr txBox="1"/>
          <p:nvPr/>
        </p:nvSpPr>
        <p:spPr>
          <a:xfrm>
            <a:off x="1264750" y="1605675"/>
            <a:ext cx="7299300" cy="162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Roboto"/>
                <a:ea typeface="Roboto"/>
                <a:cs typeface="Roboto"/>
                <a:sym typeface="Roboto"/>
              </a:rPr>
              <a:t>Logging into Teams</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900"/>
              <a:t>How will I Sign In to Teams?</a:t>
            </a:r>
            <a:endParaRPr b="1" sz="2900"/>
          </a:p>
        </p:txBody>
      </p:sp>
      <p:sp>
        <p:nvSpPr>
          <p:cNvPr id="119" name="Google Shape;119;p21"/>
          <p:cNvSpPr txBox="1"/>
          <p:nvPr>
            <p:ph idx="4294967295" type="body"/>
          </p:nvPr>
        </p:nvSpPr>
        <p:spPr>
          <a:xfrm>
            <a:off x="255700" y="882050"/>
            <a:ext cx="3678600" cy="3680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When you login from the Teams app, you will be prompted to sign in with your KCS email credentials, and authenticate with Two-factor authentication.</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If joining from a meeting link you, will given the choice of opening the Teams app or continuing in the Web Browser.  The Teams app is most desired, as it has more features than the web version.</a:t>
            </a:r>
            <a:endParaRPr sz="17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457200" rtl="0" algn="l">
              <a:spcBef>
                <a:spcPts val="1600"/>
              </a:spcBef>
              <a:spcAft>
                <a:spcPts val="1600"/>
              </a:spcAft>
              <a:buNone/>
            </a:pPr>
            <a:r>
              <a:t/>
            </a:r>
            <a:endParaRPr sz="1700"/>
          </a:p>
        </p:txBody>
      </p:sp>
      <p:pic>
        <p:nvPicPr>
          <p:cNvPr id="120" name="Google Shape;120;p21"/>
          <p:cNvPicPr preferRelativeResize="0"/>
          <p:nvPr/>
        </p:nvPicPr>
        <p:blipFill>
          <a:blip r:embed="rId3">
            <a:alphaModFix/>
          </a:blip>
          <a:stretch>
            <a:fillRect/>
          </a:stretch>
        </p:blipFill>
        <p:spPr>
          <a:xfrm>
            <a:off x="3201050" y="4605125"/>
            <a:ext cx="2741899" cy="383875"/>
          </a:xfrm>
          <a:prstGeom prst="rect">
            <a:avLst/>
          </a:prstGeom>
          <a:noFill/>
          <a:ln>
            <a:noFill/>
          </a:ln>
        </p:spPr>
      </p:pic>
      <p:pic>
        <p:nvPicPr>
          <p:cNvPr id="121" name="Google Shape;121;p21"/>
          <p:cNvPicPr preferRelativeResize="0"/>
          <p:nvPr/>
        </p:nvPicPr>
        <p:blipFill rotWithShape="1">
          <a:blip r:embed="rId4">
            <a:alphaModFix/>
          </a:blip>
          <a:srcRect b="26253" l="990" r="0" t="10286"/>
          <a:stretch/>
        </p:blipFill>
        <p:spPr>
          <a:xfrm>
            <a:off x="3988325" y="1634400"/>
            <a:ext cx="4881478" cy="1955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300"/>
              <a:t>Microsoft Teams </a:t>
            </a:r>
            <a:endParaRPr b="1" sz="3300">
              <a:solidFill>
                <a:srgbClr val="FF0000"/>
              </a:solidFill>
            </a:endParaRPr>
          </a:p>
        </p:txBody>
      </p:sp>
      <p:pic>
        <p:nvPicPr>
          <p:cNvPr id="127" name="Google Shape;127;p22"/>
          <p:cNvPicPr preferRelativeResize="0"/>
          <p:nvPr/>
        </p:nvPicPr>
        <p:blipFill>
          <a:blip r:embed="rId3">
            <a:alphaModFix/>
          </a:blip>
          <a:stretch>
            <a:fillRect/>
          </a:stretch>
        </p:blipFill>
        <p:spPr>
          <a:xfrm>
            <a:off x="3201050" y="4605125"/>
            <a:ext cx="2741899" cy="383875"/>
          </a:xfrm>
          <a:prstGeom prst="rect">
            <a:avLst/>
          </a:prstGeom>
          <a:noFill/>
          <a:ln>
            <a:noFill/>
          </a:ln>
        </p:spPr>
      </p:pic>
      <p:sp>
        <p:nvSpPr>
          <p:cNvPr id="128" name="Google Shape;128;p22"/>
          <p:cNvSpPr txBox="1"/>
          <p:nvPr/>
        </p:nvSpPr>
        <p:spPr>
          <a:xfrm>
            <a:off x="967675" y="1596375"/>
            <a:ext cx="7299300" cy="162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Roboto"/>
                <a:ea typeface="Roboto"/>
                <a:cs typeface="Roboto"/>
                <a:sym typeface="Roboto"/>
              </a:rPr>
              <a:t>Joining</a:t>
            </a:r>
            <a:r>
              <a:rPr lang="en" sz="4700">
                <a:latin typeface="Roboto"/>
                <a:ea typeface="Roboto"/>
                <a:cs typeface="Roboto"/>
                <a:sym typeface="Roboto"/>
              </a:rPr>
              <a:t> a Meeting</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